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2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2400"/>
            </a:pPr>
            <a:r>
              <a:rPr lang="en-US" sz="2400" dirty="0" err="1" smtClean="0"/>
              <a:t>Porcentaje</a:t>
            </a:r>
            <a:r>
              <a:rPr lang="en-US" sz="2400" dirty="0" smtClean="0"/>
              <a:t> de la </a:t>
            </a:r>
            <a:r>
              <a:rPr lang="en-US" sz="2400" dirty="0" err="1" smtClean="0"/>
              <a:t>población</a:t>
            </a:r>
            <a:endParaRPr lang="en-US" sz="24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Sheet1!$A$21</c:f>
              <c:strCache>
                <c:ptCount val="1"/>
                <c:pt idx="0">
                  <c:v>no.</c:v>
                </c:pt>
              </c:strCache>
            </c:strRef>
          </c:tx>
          <c:dLbls>
            <c:dLbl>
              <c:idx val="0"/>
              <c:layout/>
              <c:dLblPos val="ctr"/>
              <c:showPercent val="1"/>
            </c:dLbl>
            <c:dLbl>
              <c:idx val="1"/>
              <c:layout/>
              <c:dLblPos val="ctr"/>
              <c:showPercent val="1"/>
            </c:dLbl>
            <c:dLbl>
              <c:idx val="2"/>
              <c:layout/>
              <c:dLblPos val="ctr"/>
              <c:showPercent val="1"/>
            </c:dLbl>
            <c:dLbl>
              <c:idx val="3"/>
              <c:layout/>
              <c:dLblPos val="ctr"/>
              <c:showPercent val="1"/>
            </c:dLbl>
            <c:dLbl>
              <c:idx val="4"/>
              <c:layout/>
              <c:dLblPos val="ctr"/>
              <c:showPercent val="1"/>
            </c:dLbl>
            <c:dLbl>
              <c:idx val="5"/>
              <c:layout/>
              <c:dLblPos val="bestFit"/>
              <c:showPercent val="1"/>
            </c:dLbl>
            <c:delete val="1"/>
          </c:dLbls>
          <c:cat>
            <c:strRef>
              <c:f>Sheet1!$B$20:$G$20</c:f>
              <c:strCache>
                <c:ptCount val="6"/>
                <c:pt idx="0">
                  <c:v>Sentirse únicamente de la región/ Comunidad Autónoma de origin</c:v>
                </c:pt>
                <c:pt idx="1">
                  <c:v>Sentirse más de la región que español</c:v>
                </c:pt>
                <c:pt idx="2">
                  <c:v>Sentirse tan español como de la región</c:v>
                </c:pt>
                <c:pt idx="3">
                  <c:v>Sentirse más español que de la región de origin</c:v>
                </c:pt>
                <c:pt idx="4">
                  <c:v>Sentirse únicamente español</c:v>
                </c:pt>
                <c:pt idx="5">
                  <c:v>No sabe</c:v>
                </c:pt>
              </c:strCache>
            </c:strRef>
          </c:cat>
          <c:val>
            <c:numRef>
              <c:f>Sheet1!$B$21:$G$21</c:f>
              <c:numCache>
                <c:formatCode>#,##0</c:formatCode>
                <c:ptCount val="6"/>
                <c:pt idx="0">
                  <c:v>5006.0</c:v>
                </c:pt>
                <c:pt idx="1">
                  <c:v>8390.0</c:v>
                </c:pt>
                <c:pt idx="2">
                  <c:v>26055.0</c:v>
                </c:pt>
                <c:pt idx="3">
                  <c:v>4689.0</c:v>
                </c:pt>
                <c:pt idx="4">
                  <c:v>11574.0</c:v>
                </c:pt>
                <c:pt idx="5">
                  <c:v>686.0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1913580246913"/>
          <c:y val="0.0927073900430035"/>
          <c:w val="0.337962962962963"/>
          <c:h val="0.90562403061610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0468730636487772"/>
          <c:y val="0.0144482530696849"/>
          <c:w val="0.634393552328358"/>
          <c:h val="0.622661117930737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Sentirse únicamente de la región/ Comunidad Autónoma de origin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Andalucía</c:v>
                </c:pt>
                <c:pt idx="1">
                  <c:v>Aragón</c:v>
                </c:pt>
                <c:pt idx="2">
                  <c:v>Asturias</c:v>
                </c:pt>
                <c:pt idx="3">
                  <c:v>Islas Baleares</c:v>
                </c:pt>
                <c:pt idx="4">
                  <c:v>País Vasco</c:v>
                </c:pt>
                <c:pt idx="5">
                  <c:v>Islas Canarias</c:v>
                </c:pt>
                <c:pt idx="6">
                  <c:v>Cantabria</c:v>
                </c:pt>
                <c:pt idx="7">
                  <c:v>Castilla/León</c:v>
                </c:pt>
                <c:pt idx="8">
                  <c:v>Castilla/Mancha</c:v>
                </c:pt>
                <c:pt idx="9">
                  <c:v>Cataluña</c:v>
                </c:pt>
                <c:pt idx="10">
                  <c:v>Extremadura</c:v>
                </c:pt>
                <c:pt idx="11">
                  <c:v>Galicia</c:v>
                </c:pt>
                <c:pt idx="12">
                  <c:v>La Rioja</c:v>
                </c:pt>
                <c:pt idx="13">
                  <c:v>Madrid</c:v>
                </c:pt>
                <c:pt idx="14">
                  <c:v>Murcia</c:v>
                </c:pt>
                <c:pt idx="15">
                  <c:v>Navarra</c:v>
                </c:pt>
                <c:pt idx="16">
                  <c:v>Valencia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5.6</c:v>
                </c:pt>
                <c:pt idx="1">
                  <c:v>4.9</c:v>
                </c:pt>
                <c:pt idx="2">
                  <c:v>11.3</c:v>
                </c:pt>
                <c:pt idx="3">
                  <c:v>11.9</c:v>
                </c:pt>
                <c:pt idx="4">
                  <c:v>26.8</c:v>
                </c:pt>
                <c:pt idx="5">
                  <c:v>21.7</c:v>
                </c:pt>
                <c:pt idx="6">
                  <c:v>3.4</c:v>
                </c:pt>
                <c:pt idx="7">
                  <c:v>3.1</c:v>
                </c:pt>
                <c:pt idx="8">
                  <c:v>2.4</c:v>
                </c:pt>
                <c:pt idx="9">
                  <c:v>12.5</c:v>
                </c:pt>
                <c:pt idx="10">
                  <c:v>7.5</c:v>
                </c:pt>
                <c:pt idx="11">
                  <c:v>15.4</c:v>
                </c:pt>
                <c:pt idx="12">
                  <c:v>2.9</c:v>
                </c:pt>
                <c:pt idx="13">
                  <c:v>2.3</c:v>
                </c:pt>
                <c:pt idx="14">
                  <c:v>3.4</c:v>
                </c:pt>
                <c:pt idx="15">
                  <c:v>9.7</c:v>
                </c:pt>
                <c:pt idx="16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Sentirse más de la región que español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Andalucía</c:v>
                </c:pt>
                <c:pt idx="1">
                  <c:v>Aragón</c:v>
                </c:pt>
                <c:pt idx="2">
                  <c:v>Asturias</c:v>
                </c:pt>
                <c:pt idx="3">
                  <c:v>Islas Baleares</c:v>
                </c:pt>
                <c:pt idx="4">
                  <c:v>País Vasco</c:v>
                </c:pt>
                <c:pt idx="5">
                  <c:v>Islas Canarias</c:v>
                </c:pt>
                <c:pt idx="6">
                  <c:v>Cantabria</c:v>
                </c:pt>
                <c:pt idx="7">
                  <c:v>Castilla/León</c:v>
                </c:pt>
                <c:pt idx="8">
                  <c:v>Castilla/Mancha</c:v>
                </c:pt>
                <c:pt idx="9">
                  <c:v>Cataluña</c:v>
                </c:pt>
                <c:pt idx="10">
                  <c:v>Extremadura</c:v>
                </c:pt>
                <c:pt idx="11">
                  <c:v>Galicia</c:v>
                </c:pt>
                <c:pt idx="12">
                  <c:v>La Rioja</c:v>
                </c:pt>
                <c:pt idx="13">
                  <c:v>Madrid</c:v>
                </c:pt>
                <c:pt idx="14">
                  <c:v>Murcia</c:v>
                </c:pt>
                <c:pt idx="15">
                  <c:v>Navarra</c:v>
                </c:pt>
                <c:pt idx="16">
                  <c:v>Valencia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18.1</c:v>
                </c:pt>
                <c:pt idx="1">
                  <c:v>12.9</c:v>
                </c:pt>
                <c:pt idx="2">
                  <c:v>21.2</c:v>
                </c:pt>
                <c:pt idx="3">
                  <c:v>10.8</c:v>
                </c:pt>
                <c:pt idx="4">
                  <c:v>19.9</c:v>
                </c:pt>
                <c:pt idx="5">
                  <c:v>25.6</c:v>
                </c:pt>
                <c:pt idx="6">
                  <c:v>6.6</c:v>
                </c:pt>
                <c:pt idx="7">
                  <c:v>8.5</c:v>
                </c:pt>
                <c:pt idx="8">
                  <c:v>4.4</c:v>
                </c:pt>
                <c:pt idx="9">
                  <c:v>18.9</c:v>
                </c:pt>
                <c:pt idx="10">
                  <c:v>14.6</c:v>
                </c:pt>
                <c:pt idx="11">
                  <c:v>21.1</c:v>
                </c:pt>
                <c:pt idx="12">
                  <c:v>8.3</c:v>
                </c:pt>
                <c:pt idx="13">
                  <c:v>6.1</c:v>
                </c:pt>
                <c:pt idx="14">
                  <c:v>9.7</c:v>
                </c:pt>
                <c:pt idx="15">
                  <c:v>26.5</c:v>
                </c:pt>
                <c:pt idx="16">
                  <c:v>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Sentirse tan español como de la región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Andalucía</c:v>
                </c:pt>
                <c:pt idx="1">
                  <c:v>Aragón</c:v>
                </c:pt>
                <c:pt idx="2">
                  <c:v>Asturias</c:v>
                </c:pt>
                <c:pt idx="3">
                  <c:v>Islas Baleares</c:v>
                </c:pt>
                <c:pt idx="4">
                  <c:v>País Vasco</c:v>
                </c:pt>
                <c:pt idx="5">
                  <c:v>Islas Canarias</c:v>
                </c:pt>
                <c:pt idx="6">
                  <c:v>Cantabria</c:v>
                </c:pt>
                <c:pt idx="7">
                  <c:v>Castilla/León</c:v>
                </c:pt>
                <c:pt idx="8">
                  <c:v>Castilla/Mancha</c:v>
                </c:pt>
                <c:pt idx="9">
                  <c:v>Cataluña</c:v>
                </c:pt>
                <c:pt idx="10">
                  <c:v>Extremadura</c:v>
                </c:pt>
                <c:pt idx="11">
                  <c:v>Galicia</c:v>
                </c:pt>
                <c:pt idx="12">
                  <c:v>La Rioja</c:v>
                </c:pt>
                <c:pt idx="13">
                  <c:v>Madrid</c:v>
                </c:pt>
                <c:pt idx="14">
                  <c:v>Murcia</c:v>
                </c:pt>
                <c:pt idx="15">
                  <c:v>Navarra</c:v>
                </c:pt>
                <c:pt idx="16">
                  <c:v>Valencia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57.5</c:v>
                </c:pt>
                <c:pt idx="1">
                  <c:v>50.4</c:v>
                </c:pt>
                <c:pt idx="2">
                  <c:v>45.6</c:v>
                </c:pt>
                <c:pt idx="3">
                  <c:v>41.2</c:v>
                </c:pt>
                <c:pt idx="4">
                  <c:v>30.8</c:v>
                </c:pt>
                <c:pt idx="5">
                  <c:v>34.4</c:v>
                </c:pt>
                <c:pt idx="6">
                  <c:v>40.9</c:v>
                </c:pt>
                <c:pt idx="7">
                  <c:v>44.2</c:v>
                </c:pt>
                <c:pt idx="8">
                  <c:v>41.8</c:v>
                </c:pt>
                <c:pt idx="9">
                  <c:v>38.9</c:v>
                </c:pt>
                <c:pt idx="10">
                  <c:v>53.6</c:v>
                </c:pt>
                <c:pt idx="11">
                  <c:v>47.9</c:v>
                </c:pt>
                <c:pt idx="12">
                  <c:v>73.5</c:v>
                </c:pt>
                <c:pt idx="13">
                  <c:v>43.4</c:v>
                </c:pt>
                <c:pt idx="14">
                  <c:v>54.3</c:v>
                </c:pt>
                <c:pt idx="15">
                  <c:v>50.8</c:v>
                </c:pt>
                <c:pt idx="16">
                  <c:v>43.6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Sentirse más español que de la región de origin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Andalucía</c:v>
                </c:pt>
                <c:pt idx="1">
                  <c:v>Aragón</c:v>
                </c:pt>
                <c:pt idx="2">
                  <c:v>Asturias</c:v>
                </c:pt>
                <c:pt idx="3">
                  <c:v>Islas Baleares</c:v>
                </c:pt>
                <c:pt idx="4">
                  <c:v>País Vasco</c:v>
                </c:pt>
                <c:pt idx="5">
                  <c:v>Islas Canarias</c:v>
                </c:pt>
                <c:pt idx="6">
                  <c:v>Cantabria</c:v>
                </c:pt>
                <c:pt idx="7">
                  <c:v>Castilla/León</c:v>
                </c:pt>
                <c:pt idx="8">
                  <c:v>Castilla/Mancha</c:v>
                </c:pt>
                <c:pt idx="9">
                  <c:v>Cataluña</c:v>
                </c:pt>
                <c:pt idx="10">
                  <c:v>Extremadura</c:v>
                </c:pt>
                <c:pt idx="11">
                  <c:v>Galicia</c:v>
                </c:pt>
                <c:pt idx="12">
                  <c:v>La Rioja</c:v>
                </c:pt>
                <c:pt idx="13">
                  <c:v>Madrid</c:v>
                </c:pt>
                <c:pt idx="14">
                  <c:v>Murcia</c:v>
                </c:pt>
                <c:pt idx="15">
                  <c:v>Navarra</c:v>
                </c:pt>
                <c:pt idx="16">
                  <c:v>Valencia</c:v>
                </c:pt>
              </c:strCache>
            </c:strRef>
          </c:cat>
          <c:val>
            <c:numRef>
              <c:f>Sheet1!$E$2:$E$18</c:f>
              <c:numCache>
                <c:formatCode>General</c:formatCode>
                <c:ptCount val="17"/>
                <c:pt idx="0">
                  <c:v>7.4</c:v>
                </c:pt>
                <c:pt idx="1">
                  <c:v>6.8</c:v>
                </c:pt>
                <c:pt idx="2">
                  <c:v>6.5</c:v>
                </c:pt>
                <c:pt idx="3">
                  <c:v>4.9</c:v>
                </c:pt>
                <c:pt idx="4">
                  <c:v>6.3</c:v>
                </c:pt>
                <c:pt idx="5">
                  <c:v>3.5</c:v>
                </c:pt>
                <c:pt idx="6">
                  <c:v>12.7</c:v>
                </c:pt>
                <c:pt idx="7">
                  <c:v>10.8</c:v>
                </c:pt>
                <c:pt idx="8">
                  <c:v>7.6</c:v>
                </c:pt>
                <c:pt idx="9">
                  <c:v>9.8</c:v>
                </c:pt>
                <c:pt idx="10">
                  <c:v>8.5</c:v>
                </c:pt>
                <c:pt idx="11">
                  <c:v>6.8</c:v>
                </c:pt>
                <c:pt idx="12">
                  <c:v>7.6</c:v>
                </c:pt>
                <c:pt idx="13">
                  <c:v>7.4</c:v>
                </c:pt>
                <c:pt idx="14">
                  <c:v>10.5</c:v>
                </c:pt>
                <c:pt idx="15">
                  <c:v>5.1</c:v>
                </c:pt>
                <c:pt idx="16">
                  <c:v>10.9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Sentirse únicamente español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Andalucía</c:v>
                </c:pt>
                <c:pt idx="1">
                  <c:v>Aragón</c:v>
                </c:pt>
                <c:pt idx="2">
                  <c:v>Asturias</c:v>
                </c:pt>
                <c:pt idx="3">
                  <c:v>Islas Baleares</c:v>
                </c:pt>
                <c:pt idx="4">
                  <c:v>País Vasco</c:v>
                </c:pt>
                <c:pt idx="5">
                  <c:v>Islas Canarias</c:v>
                </c:pt>
                <c:pt idx="6">
                  <c:v>Cantabria</c:v>
                </c:pt>
                <c:pt idx="7">
                  <c:v>Castilla/León</c:v>
                </c:pt>
                <c:pt idx="8">
                  <c:v>Castilla/Mancha</c:v>
                </c:pt>
                <c:pt idx="9">
                  <c:v>Cataluña</c:v>
                </c:pt>
                <c:pt idx="10">
                  <c:v>Extremadura</c:v>
                </c:pt>
                <c:pt idx="11">
                  <c:v>Galicia</c:v>
                </c:pt>
                <c:pt idx="12">
                  <c:v>La Rioja</c:v>
                </c:pt>
                <c:pt idx="13">
                  <c:v>Madrid</c:v>
                </c:pt>
                <c:pt idx="14">
                  <c:v>Murcia</c:v>
                </c:pt>
                <c:pt idx="15">
                  <c:v>Navarra</c:v>
                </c:pt>
                <c:pt idx="16">
                  <c:v>Valencia</c:v>
                </c:pt>
              </c:strCache>
            </c:strRef>
          </c:cat>
          <c:val>
            <c:numRef>
              <c:f>Sheet1!$F$2:$F$18</c:f>
              <c:numCache>
                <c:formatCode>General</c:formatCode>
                <c:ptCount val="17"/>
                <c:pt idx="0">
                  <c:v>9.4</c:v>
                </c:pt>
                <c:pt idx="1">
                  <c:v>22.4</c:v>
                </c:pt>
                <c:pt idx="2">
                  <c:v>12.1</c:v>
                </c:pt>
                <c:pt idx="3">
                  <c:v>29.9</c:v>
                </c:pt>
                <c:pt idx="4">
                  <c:v>10.0</c:v>
                </c:pt>
                <c:pt idx="5">
                  <c:v>11.2</c:v>
                </c:pt>
                <c:pt idx="6">
                  <c:v>34.6</c:v>
                </c:pt>
                <c:pt idx="7">
                  <c:v>30.0</c:v>
                </c:pt>
                <c:pt idx="8">
                  <c:v>41.2</c:v>
                </c:pt>
                <c:pt idx="9">
                  <c:v>16.7</c:v>
                </c:pt>
                <c:pt idx="10">
                  <c:v>12.8</c:v>
                </c:pt>
                <c:pt idx="11">
                  <c:v>6.7</c:v>
                </c:pt>
                <c:pt idx="12">
                  <c:v>5.1</c:v>
                </c:pt>
                <c:pt idx="13">
                  <c:v>36.2</c:v>
                </c:pt>
                <c:pt idx="14">
                  <c:v>19.8</c:v>
                </c:pt>
                <c:pt idx="15">
                  <c:v>5.5</c:v>
                </c:pt>
                <c:pt idx="16">
                  <c:v>32.5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No sabe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Andalucía</c:v>
                </c:pt>
                <c:pt idx="1">
                  <c:v>Aragón</c:v>
                </c:pt>
                <c:pt idx="2">
                  <c:v>Asturias</c:v>
                </c:pt>
                <c:pt idx="3">
                  <c:v>Islas Baleares</c:v>
                </c:pt>
                <c:pt idx="4">
                  <c:v>País Vasco</c:v>
                </c:pt>
                <c:pt idx="5">
                  <c:v>Islas Canarias</c:v>
                </c:pt>
                <c:pt idx="6">
                  <c:v>Cantabria</c:v>
                </c:pt>
                <c:pt idx="7">
                  <c:v>Castilla/León</c:v>
                </c:pt>
                <c:pt idx="8">
                  <c:v>Castilla/Mancha</c:v>
                </c:pt>
                <c:pt idx="9">
                  <c:v>Cataluña</c:v>
                </c:pt>
                <c:pt idx="10">
                  <c:v>Extremadura</c:v>
                </c:pt>
                <c:pt idx="11">
                  <c:v>Galicia</c:v>
                </c:pt>
                <c:pt idx="12">
                  <c:v>La Rioja</c:v>
                </c:pt>
                <c:pt idx="13">
                  <c:v>Madrid</c:v>
                </c:pt>
                <c:pt idx="14">
                  <c:v>Murcia</c:v>
                </c:pt>
                <c:pt idx="15">
                  <c:v>Navarra</c:v>
                </c:pt>
                <c:pt idx="16">
                  <c:v>Valencia</c:v>
                </c:pt>
              </c:strCache>
            </c:strRef>
          </c:cat>
          <c:val>
            <c:numRef>
              <c:f>Sheet1!$G$2:$G$18</c:f>
              <c:numCache>
                <c:formatCode>General</c:formatCode>
                <c:ptCount val="17"/>
                <c:pt idx="0">
                  <c:v>2.0</c:v>
                </c:pt>
                <c:pt idx="1">
                  <c:v>2.6</c:v>
                </c:pt>
                <c:pt idx="2">
                  <c:v>3.3</c:v>
                </c:pt>
                <c:pt idx="3">
                  <c:v>1.3</c:v>
                </c:pt>
                <c:pt idx="4">
                  <c:v>6.2</c:v>
                </c:pt>
                <c:pt idx="5">
                  <c:v>3.6</c:v>
                </c:pt>
                <c:pt idx="6">
                  <c:v>1.8</c:v>
                </c:pt>
                <c:pt idx="7">
                  <c:v>3.4</c:v>
                </c:pt>
                <c:pt idx="8">
                  <c:v>2.6</c:v>
                </c:pt>
                <c:pt idx="9">
                  <c:v>3.2</c:v>
                </c:pt>
                <c:pt idx="10">
                  <c:v>3.0</c:v>
                </c:pt>
                <c:pt idx="11">
                  <c:v>2.1</c:v>
                </c:pt>
                <c:pt idx="12">
                  <c:v>2.4</c:v>
                </c:pt>
                <c:pt idx="13">
                  <c:v>4.6</c:v>
                </c:pt>
                <c:pt idx="14">
                  <c:v>2.3</c:v>
                </c:pt>
                <c:pt idx="15">
                  <c:v>2.4</c:v>
                </c:pt>
                <c:pt idx="16">
                  <c:v>2.5</c:v>
                </c:pt>
              </c:numCache>
            </c:numRef>
          </c:val>
        </c:ser>
        <c:overlap val="100"/>
        <c:axId val="205098696"/>
        <c:axId val="205102216"/>
      </c:barChart>
      <c:catAx>
        <c:axId val="2050986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5102216"/>
        <c:crosses val="autoZero"/>
        <c:auto val="1"/>
        <c:lblAlgn val="ctr"/>
        <c:lblOffset val="100"/>
      </c:catAx>
      <c:valAx>
        <c:axId val="205102216"/>
        <c:scaling>
          <c:orientation val="minMax"/>
          <c:max val="100.0"/>
        </c:scaling>
        <c:axPos val="l"/>
        <c:majorGridlines/>
        <c:numFmt formatCode="General" sourceLinked="1"/>
        <c:tickLblPos val="nextTo"/>
        <c:crossAx val="2050986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7003943188867"/>
          <c:y val="0.000699137936374908"/>
          <c:w val="0.253076523650085"/>
          <c:h val="0.99924776297985"/>
        </c:manualLayout>
      </c:layout>
      <c:txPr>
        <a:bodyPr/>
        <a:lstStyle/>
        <a:p>
          <a:pPr>
            <a:defRPr sz="1500" b="1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4FBFD-1A67-FF41-8BB5-8737483322A0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F6AB-4895-7C49-8647-19C0E48E1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 who’s definitions they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7F6AB-4895-7C49-8647-19C0E48E1E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7F6AB-4895-7C49-8647-19C0E48E1E1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Escribió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7F6AB-4895-7C49-8647-19C0E48E1E1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65216EE1-EE4E-F146-931A-A995AA4F2F17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6EE1-EE4E-F146-931A-A995AA4F2F17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893E-1941-E941-A338-8E6B4B018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6EE1-EE4E-F146-931A-A995AA4F2F17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893E-1941-E941-A338-8E6B4B0182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6EE1-EE4E-F146-931A-A995AA4F2F17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893E-1941-E941-A338-8E6B4B0182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6EE1-EE4E-F146-931A-A995AA4F2F17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893E-1941-E941-A338-8E6B4B018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6EE1-EE4E-F146-931A-A995AA4F2F17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893E-1941-E941-A338-8E6B4B018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6EE1-EE4E-F146-931A-A995AA4F2F17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893E-1941-E941-A338-8E6B4B018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6EE1-EE4E-F146-931A-A995AA4F2F17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893E-1941-E941-A338-8E6B4B018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6EE1-EE4E-F146-931A-A995AA4F2F17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893E-1941-E941-A338-8E6B4B0182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6EE1-EE4E-F146-931A-A995AA4F2F17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893E-1941-E941-A338-8E6B4B018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6EE1-EE4E-F146-931A-A995AA4F2F17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893E-1941-E941-A338-8E6B4B018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6EE1-EE4E-F146-931A-A995AA4F2F17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5216EE1-EE4E-F146-931A-A995AA4F2F17}" type="datetimeFigureOut">
              <a:rPr lang="en-US" smtClean="0"/>
              <a:pPr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CCB4893E-1941-E941-A338-8E6B4B018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125"/>
            <a:ext cx="7772400" cy="3359325"/>
          </a:xfrm>
        </p:spPr>
        <p:txBody>
          <a:bodyPr>
            <a:noAutofit/>
          </a:bodyPr>
          <a:lstStyle/>
          <a:p>
            <a:r>
              <a:rPr lang="es-ES_tradnl" sz="3600" b="0" dirty="0" smtClean="0"/>
              <a:t>El nacionalismo y el regionalismo en España: Los sentimientos de la identidad español través de la historia </a:t>
            </a:r>
            <a:endParaRPr lang="es-ES_tradnl" sz="36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7038"/>
            <a:ext cx="6400800" cy="1752600"/>
          </a:xfrm>
        </p:spPr>
        <p:txBody>
          <a:bodyPr>
            <a:normAutofit/>
          </a:bodyPr>
          <a:lstStyle/>
          <a:p>
            <a:r>
              <a:rPr lang="es-ES_tradnl" sz="2400" dirty="0" smtClean="0">
                <a:solidFill>
                  <a:srgbClr val="000000"/>
                </a:solidFill>
              </a:rPr>
              <a:t>Supervisado por Dr. Urioste</a:t>
            </a:r>
          </a:p>
          <a:p>
            <a:endParaRPr lang="es-ES_tradnl" sz="2400" dirty="0" smtClean="0">
              <a:solidFill>
                <a:srgbClr val="000000"/>
              </a:solidFill>
            </a:endParaRPr>
          </a:p>
          <a:p>
            <a:r>
              <a:rPr lang="es-ES_tradnl" sz="2400" dirty="0" smtClean="0">
                <a:solidFill>
                  <a:srgbClr val="000000"/>
                </a:solidFill>
              </a:rPr>
              <a:t>Sierra </a:t>
            </a:r>
            <a:r>
              <a:rPr lang="es-ES_tradnl" sz="2400" dirty="0" err="1" smtClean="0">
                <a:solidFill>
                  <a:srgbClr val="000000"/>
                </a:solidFill>
              </a:rPr>
              <a:t>Stapp</a:t>
            </a:r>
            <a:endParaRPr lang="es-ES_tradnl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ain-flag-map-plus-ultra.png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8693" y="3978094"/>
            <a:ext cx="3587979" cy="26548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38" y="188259"/>
            <a:ext cx="4415419" cy="788894"/>
          </a:xfrm>
        </p:spPr>
        <p:txBody>
          <a:bodyPr/>
          <a:lstStyle/>
          <a:p>
            <a:r>
              <a:rPr lang="en-US" u="sng" dirty="0" err="1" smtClean="0">
                <a:solidFill>
                  <a:schemeClr val="tx1"/>
                </a:solidFill>
              </a:rPr>
              <a:t>Definiciones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7153"/>
            <a:ext cx="9143999" cy="3427399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Nacionalismo</a:t>
            </a:r>
          </a:p>
          <a:p>
            <a:pPr lvl="1"/>
            <a:r>
              <a:rPr lang="es-ES_tradnl" sz="2400" dirty="0" smtClean="0"/>
              <a:t>Una ideología y movimiento sociopolítico que surgió con el concepto de nación propia.</a:t>
            </a:r>
          </a:p>
          <a:p>
            <a:r>
              <a:rPr lang="es-ES_tradnl" sz="2400" dirty="0" smtClean="0"/>
              <a:t>Regionalismo</a:t>
            </a:r>
          </a:p>
          <a:p>
            <a:pPr lvl="1"/>
            <a:r>
              <a:rPr lang="es-ES_tradnl" sz="2400" dirty="0" smtClean="0"/>
              <a:t>es la ideología y el movimiento político que se centra en los intereses de una determinada región, ya sean tradicionales o formales.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u="sng" dirty="0" smtClean="0"/>
              <a:t>Encuesta de 1990-1995</a:t>
            </a:r>
            <a:endParaRPr lang="es-ES_tradnl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55852" y="1570038"/>
            <a:ext cx="4298652" cy="4892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Chart 13"/>
          <p:cNvGraphicFramePr/>
          <p:nvPr/>
        </p:nvGraphicFramePr>
        <p:xfrm>
          <a:off x="457200" y="1143000"/>
          <a:ext cx="8229600" cy="5205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82" y="402728"/>
            <a:ext cx="8698706" cy="1066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Para </a:t>
            </a:r>
            <a:r>
              <a:rPr lang="en-US" u="sng" dirty="0" err="1" smtClean="0"/>
              <a:t>cada</a:t>
            </a:r>
            <a:r>
              <a:rPr lang="en-US" u="sng" dirty="0" smtClean="0"/>
              <a:t> </a:t>
            </a:r>
            <a:r>
              <a:rPr lang="en-US" u="sng" dirty="0" err="1" smtClean="0"/>
              <a:t>Comunidad</a:t>
            </a:r>
            <a:r>
              <a:rPr lang="en-US" u="sng" dirty="0" smtClean="0"/>
              <a:t> </a:t>
            </a:r>
            <a:r>
              <a:rPr lang="en-US" u="sng" dirty="0" err="1" smtClean="0"/>
              <a:t>Autónoma</a:t>
            </a:r>
            <a:endParaRPr lang="en-US" u="sng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208185"/>
          <a:ext cx="9338381" cy="564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927" y="1007894"/>
            <a:ext cx="7918450" cy="788894"/>
          </a:xfrm>
        </p:spPr>
        <p:txBody>
          <a:bodyPr/>
          <a:lstStyle/>
          <a:p>
            <a:r>
              <a:rPr lang="en-US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Cataluña</a:t>
            </a:r>
            <a:endParaRPr lang="en-US" dirty="0"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</a:endParaRPr>
          </a:p>
        </p:txBody>
      </p:sp>
      <p:pic>
        <p:nvPicPr>
          <p:cNvPr id="4" name="Content Placeholder 3" descr="686px-Localización_de_Cataluña.svg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6288" r="-16288"/>
          <a:stretch>
            <a:fillRect/>
          </a:stretch>
        </p:blipFill>
        <p:spPr>
          <a:xfrm>
            <a:off x="4772117" y="3996305"/>
            <a:ext cx="5025301" cy="2861695"/>
          </a:xfr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" y="1796788"/>
            <a:ext cx="5374495" cy="4755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tabLst/>
              <a:defRPr/>
            </a:pPr>
            <a:r>
              <a:rPr lang="en-US" sz="2200" dirty="0" smtClean="0"/>
              <a:t>La </a:t>
            </a:r>
            <a:r>
              <a:rPr lang="en-US" sz="2200" dirty="0" err="1" smtClean="0"/>
              <a:t>opresión</a:t>
            </a:r>
            <a:r>
              <a:rPr lang="en-US" sz="2200" dirty="0" smtClean="0"/>
              <a:t> </a:t>
            </a:r>
            <a:r>
              <a:rPr lang="en-US" sz="2200" dirty="0" err="1" smtClean="0"/>
              <a:t>durante</a:t>
            </a:r>
            <a:r>
              <a:rPr lang="en-US" sz="2200" dirty="0" smtClean="0"/>
              <a:t> la </a:t>
            </a:r>
            <a:r>
              <a:rPr lang="en-US" sz="2200" dirty="0" err="1" smtClean="0"/>
              <a:t>dictadura</a:t>
            </a:r>
            <a:r>
              <a:rPr lang="en-US" sz="2200" dirty="0" smtClean="0"/>
              <a:t> de Franco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Nacionalismo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Catalán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Catalanismo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tabLst/>
              <a:defRPr/>
            </a:pPr>
            <a:r>
              <a:rPr lang="en-US" sz="2200" dirty="0" smtClean="0"/>
              <a:t>Los </a:t>
            </a:r>
            <a:r>
              <a:rPr lang="en-US" sz="2200" dirty="0" err="1" smtClean="0"/>
              <a:t>independistas</a:t>
            </a:r>
            <a:endParaRPr lang="en-US" sz="2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Estatuto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autonomía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Cataluña de 2006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250px-Siñal_d'Aragón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0"/>
            <a:ext cx="2620209" cy="1750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82" y="582706"/>
            <a:ext cx="7918450" cy="788894"/>
          </a:xfrm>
        </p:spPr>
        <p:txBody>
          <a:bodyPr/>
          <a:lstStyle/>
          <a:p>
            <a:r>
              <a:rPr lang="en-US" dirty="0" smtClean="0"/>
              <a:t>País Vasco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88" y="1371600"/>
            <a:ext cx="5715242" cy="4708825"/>
          </a:xfrm>
        </p:spPr>
        <p:txBody>
          <a:bodyPr/>
          <a:lstStyle/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La opresión durante la dictadura de Franco</a:t>
            </a:r>
          </a:p>
          <a:p>
            <a:r>
              <a:rPr lang="es-ES_tradnl" dirty="0" smtClean="0"/>
              <a:t>ETA</a:t>
            </a:r>
          </a:p>
          <a:p>
            <a:r>
              <a:rPr lang="es-ES_tradnl" dirty="0" smtClean="0"/>
              <a:t>La división de Navarra y País Vasco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686px-Localización_del_País_Vasco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031" y="3976555"/>
            <a:ext cx="3815970" cy="2881446"/>
          </a:xfrm>
          <a:prstGeom prst="rect">
            <a:avLst/>
          </a:prstGeom>
        </p:spPr>
      </p:pic>
      <p:pic>
        <p:nvPicPr>
          <p:cNvPr id="6" name="Picture 5" descr="ez_euzk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3035738" cy="1528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known-2.jpeg"/>
          <p:cNvPicPr>
            <a:picLocks noChangeAspect="1"/>
          </p:cNvPicPr>
          <p:nvPr/>
        </p:nvPicPr>
        <p:blipFill>
          <a:blip r:embed="rId3">
            <a:alphaModFix amt="84000"/>
          </a:blip>
          <a:stretch>
            <a:fillRect/>
          </a:stretch>
        </p:blipFill>
        <p:spPr>
          <a:xfrm>
            <a:off x="11776" y="15490"/>
            <a:ext cx="9132305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_tradnl" dirty="0" smtClean="0"/>
              <a:t>Himno a la bandera tricolor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97" y="728009"/>
            <a:ext cx="5808174" cy="6129991"/>
          </a:xfrm>
        </p:spPr>
        <p:txBody>
          <a:bodyPr numCol="2" anchor="t">
            <a:noAutofit/>
          </a:bodyPr>
          <a:lstStyle/>
          <a:p>
            <a:pPr>
              <a:buNone/>
            </a:pPr>
            <a:r>
              <a:rPr lang="es-ES_tradnl" sz="1800" b="1" dirty="0" smtClean="0">
                <a:solidFill>
                  <a:srgbClr val="000000"/>
                </a:solidFill>
              </a:rPr>
              <a:t>He</a:t>
            </a:r>
            <a:r>
              <a:rPr lang="es-ES_tradnl" sz="1800" b="1" dirty="0" smtClean="0">
                <a:solidFill>
                  <a:schemeClr val="bg1"/>
                </a:solidFill>
              </a:rPr>
              <a:t>rmosa flor,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La ardiente primavera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nos ha tornado la bandera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de la esperanza entera: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¡Trabajo, alegría y amor!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¡Viva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la libertad verdadera!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¡Viva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la igualdad verdadera!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¡Viva 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la fraternidad verdadera!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Sobre el tedio, la sombra y el rencor,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¡al cielo de la paz la bandera,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a la tierra de todos la bandera,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al mar hermano la bandera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de muestro vida entera!</a:t>
            </a:r>
          </a:p>
          <a:p>
            <a:pPr>
              <a:buNone/>
            </a:pPr>
            <a:r>
              <a:rPr lang="es-ES_tradnl" sz="1800" b="1" dirty="0" smtClean="0">
                <a:solidFill>
                  <a:schemeClr val="bg1"/>
                </a:solidFill>
              </a:rPr>
              <a:t>¡Trabajo, alegría y amor!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943696" y="5796170"/>
            <a:ext cx="6123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</a:rPr>
              <a:t>Juan Ramón Jimenez</a:t>
            </a:r>
            <a:endParaRPr lang="en-US" sz="4400" dirty="0">
              <a:solidFill>
                <a:srgbClr val="000000"/>
              </a:solidFill>
            </a:endParaRPr>
          </a:p>
        </p:txBody>
      </p:sp>
      <p:pic>
        <p:nvPicPr>
          <p:cNvPr id="7" name="Picture 6" descr="1339342319_extras_ladillos_1_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5571" y="1940858"/>
            <a:ext cx="2204882" cy="3291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00px-Bandera_FE_JONS.svg.png"/>
          <p:cNvPicPr>
            <a:picLocks noChangeAspect="1"/>
          </p:cNvPicPr>
          <p:nvPr/>
        </p:nvPicPr>
        <p:blipFill>
          <a:blip r:embed="rId3">
            <a:alphaModFix amt="4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226" y="0"/>
            <a:ext cx="4413421" cy="887079"/>
          </a:xfrm>
        </p:spPr>
        <p:txBody>
          <a:bodyPr/>
          <a:lstStyle/>
          <a:p>
            <a:r>
              <a:rPr lang="en-US" dirty="0" smtClean="0"/>
              <a:t>Cara al Sol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38" y="634940"/>
            <a:ext cx="8475006" cy="5983879"/>
          </a:xfrm>
        </p:spPr>
        <p:txBody>
          <a:bodyPr vert="horz" numCol="2">
            <a:noAutofit/>
          </a:bodyPr>
          <a:lstStyle/>
          <a:p>
            <a:pPr>
              <a:buNone/>
            </a:pPr>
            <a:r>
              <a:rPr lang="es-ES_tradnl" sz="1600" dirty="0" smtClean="0"/>
              <a:t>Cara al Sol con la camisa nueva,</a:t>
            </a:r>
          </a:p>
          <a:p>
            <a:pPr>
              <a:buNone/>
            </a:pPr>
            <a:r>
              <a:rPr lang="es-ES_tradnl" sz="1600" dirty="0" smtClean="0"/>
              <a:t>Que tú bordaste en rojo ayer,</a:t>
            </a:r>
          </a:p>
          <a:p>
            <a:pPr>
              <a:buNone/>
            </a:pPr>
            <a:r>
              <a:rPr lang="es-ES_tradnl" sz="1600" dirty="0" smtClean="0"/>
              <a:t>Me hallará la muerte si me lleva</a:t>
            </a:r>
          </a:p>
          <a:p>
            <a:pPr>
              <a:buNone/>
            </a:pPr>
            <a:r>
              <a:rPr lang="es-ES_tradnl" sz="1600" dirty="0" smtClean="0"/>
              <a:t>Y no te vuelvo a ver.</a:t>
            </a:r>
          </a:p>
          <a:p>
            <a:pPr>
              <a:buNone/>
            </a:pPr>
            <a:r>
              <a:rPr lang="es-ES_tradnl" sz="1600" dirty="0" smtClean="0"/>
              <a:t>Formaré junto a mis compañeros </a:t>
            </a:r>
          </a:p>
          <a:p>
            <a:pPr>
              <a:buNone/>
            </a:pPr>
            <a:r>
              <a:rPr lang="es-ES_tradnl" sz="1600" dirty="0" smtClean="0"/>
              <a:t>Que hacen guardia sobre los luceros,</a:t>
            </a:r>
          </a:p>
          <a:p>
            <a:pPr>
              <a:buNone/>
            </a:pPr>
            <a:r>
              <a:rPr lang="es-ES_tradnl" sz="1600" dirty="0" smtClean="0"/>
              <a:t>Impasible el ademán,</a:t>
            </a:r>
          </a:p>
          <a:p>
            <a:pPr>
              <a:buNone/>
            </a:pPr>
            <a:r>
              <a:rPr lang="es-ES_tradnl" sz="1600" dirty="0" smtClean="0"/>
              <a:t>Y están presentes en nuestro afán.</a:t>
            </a:r>
          </a:p>
          <a:p>
            <a:pPr>
              <a:buNone/>
            </a:pPr>
            <a:r>
              <a:rPr lang="es-ES_tradnl" sz="1600" dirty="0" smtClean="0"/>
              <a:t>Si te dicen que caí,</a:t>
            </a:r>
          </a:p>
          <a:p>
            <a:pPr>
              <a:buNone/>
            </a:pPr>
            <a:r>
              <a:rPr lang="es-ES_tradnl" sz="1600" dirty="0" smtClean="0"/>
              <a:t>Me fui al puesto que tengo allí.</a:t>
            </a:r>
          </a:p>
          <a:p>
            <a:pPr>
              <a:buNone/>
            </a:pPr>
            <a:r>
              <a:rPr lang="es-ES_tradnl" sz="1600" dirty="0" smtClean="0"/>
              <a:t>Volverán banderas victoriosas</a:t>
            </a:r>
          </a:p>
          <a:p>
            <a:pPr>
              <a:buNone/>
            </a:pPr>
            <a:r>
              <a:rPr lang="es-ES_tradnl" sz="1600" dirty="0" smtClean="0"/>
              <a:t>Al paso alegre de la paz</a:t>
            </a:r>
          </a:p>
          <a:p>
            <a:pPr>
              <a:buNone/>
            </a:pPr>
            <a:r>
              <a:rPr lang="es-ES_tradnl" sz="1600" dirty="0" smtClean="0"/>
              <a:t>Y traerán prendidas cinco rosas</a:t>
            </a:r>
          </a:p>
          <a:p>
            <a:pPr>
              <a:buNone/>
            </a:pPr>
            <a:r>
              <a:rPr lang="es-ES_tradnl" sz="1600" dirty="0" smtClean="0"/>
              <a:t>Las flechas de mi haz.</a:t>
            </a:r>
          </a:p>
          <a:p>
            <a:pPr>
              <a:buNone/>
            </a:pPr>
            <a:r>
              <a:rPr lang="es-ES_tradnl" sz="1600" dirty="0" smtClean="0"/>
              <a:t>Volverá a reír la primavera,</a:t>
            </a:r>
          </a:p>
          <a:p>
            <a:pPr>
              <a:buNone/>
            </a:pPr>
            <a:r>
              <a:rPr lang="es-ES_tradnl" sz="1600" dirty="0" smtClean="0"/>
              <a:t>Que por cielo, tierra y mar se espera.</a:t>
            </a:r>
          </a:p>
          <a:p>
            <a:pPr>
              <a:buNone/>
            </a:pPr>
            <a:r>
              <a:rPr lang="es-ES_tradnl" sz="1600" dirty="0" smtClean="0"/>
              <a:t>¡Arriba, escuadras, a vencer, </a:t>
            </a:r>
          </a:p>
          <a:p>
            <a:pPr>
              <a:buNone/>
            </a:pPr>
            <a:r>
              <a:rPr lang="es-ES_tradnl" sz="1600" dirty="0" smtClean="0"/>
              <a:t>Que en España empieza a amanecer!</a:t>
            </a:r>
          </a:p>
          <a:p>
            <a:pPr>
              <a:buNone/>
            </a:pPr>
            <a:r>
              <a:rPr lang="es-ES_tradnl" sz="1600" dirty="0" smtClean="0"/>
              <a:t>¡España una!</a:t>
            </a:r>
          </a:p>
          <a:p>
            <a:pPr>
              <a:buNone/>
            </a:pPr>
            <a:r>
              <a:rPr lang="es-ES_tradnl" sz="1600" dirty="0" smtClean="0"/>
              <a:t>¡España grande!</a:t>
            </a:r>
          </a:p>
          <a:p>
            <a:pPr>
              <a:buNone/>
            </a:pPr>
            <a:r>
              <a:rPr lang="es-ES_tradnl" sz="1600" dirty="0" smtClean="0"/>
              <a:t>¡España libre!</a:t>
            </a:r>
          </a:p>
          <a:p>
            <a:pPr>
              <a:buNone/>
            </a:pPr>
            <a:r>
              <a:rPr lang="es-ES_tradnl" sz="1600" dirty="0" smtClean="0"/>
              <a:t>¡Arriba España!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 smtClean="0"/>
              <a:t>¿</a:t>
            </a:r>
            <a:r>
              <a:rPr lang="en-US" sz="2800" dirty="0" err="1" smtClean="0"/>
              <a:t>Preguntas</a:t>
            </a:r>
            <a:r>
              <a:rPr lang="en-US" sz="2800" dirty="0" smtClean="0"/>
              <a:t>?</a:t>
            </a:r>
          </a:p>
          <a:p>
            <a:pPr algn="ctr">
              <a:buNone/>
            </a:pPr>
            <a:r>
              <a:rPr lang="en-US" sz="2800" dirty="0" smtClean="0"/>
              <a:t>¿</a:t>
            </a:r>
            <a:r>
              <a:rPr lang="en-US" sz="2800" dirty="0" err="1" smtClean="0"/>
              <a:t>Comentarios</a:t>
            </a:r>
            <a:r>
              <a:rPr lang="en-US" sz="2800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3596</TotalTime>
  <Words>379</Words>
  <Application>Microsoft Macintosh PowerPoint</Application>
  <PresentationFormat>On-screen Show (4:3)</PresentationFormat>
  <Paragraphs>80</Paragraphs>
  <Slides>9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Twilight</vt:lpstr>
      <vt:lpstr>El nacionalismo y el regionalismo en España: Los sentimientos de la identidad español través de la historia </vt:lpstr>
      <vt:lpstr>Definiciones </vt:lpstr>
      <vt:lpstr>Encuesta de 1990-1995</vt:lpstr>
      <vt:lpstr>Para cada Comunidad Autónoma</vt:lpstr>
      <vt:lpstr>Cataluña</vt:lpstr>
      <vt:lpstr>País Vasco</vt:lpstr>
      <vt:lpstr>Himno a la bandera tricolor</vt:lpstr>
      <vt:lpstr>Cara al Sol</vt:lpstr>
      <vt:lpstr>FIN </vt:lpstr>
    </vt:vector>
  </TitlesOfParts>
  <Company>Mammoth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nacionalismo y el regionalismo es España: Los sentimientos de la identidad español tráves de la historia </dc:title>
  <dc:creator>Sierra Stapp</dc:creator>
  <cp:lastModifiedBy>Sierra Stapp</cp:lastModifiedBy>
  <cp:revision>20</cp:revision>
  <dcterms:created xsi:type="dcterms:W3CDTF">2014-05-14T15:42:58Z</dcterms:created>
  <dcterms:modified xsi:type="dcterms:W3CDTF">2014-05-14T16:00:47Z</dcterms:modified>
</cp:coreProperties>
</file>