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drawings/drawing1.xml" ContentType="application/vnd.openxmlformats-officedocument.drawingml.chartshapes+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charts/chart2.xml" ContentType="application/vnd.openxmlformats-officedocument.drawingml.chart+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Default Extension="gif" ContentType="image/gif"/>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400"/>
            </a:pPr>
            <a:r>
              <a:rPr lang="en-US" sz="2000" b="0" dirty="0" smtClean="0"/>
              <a:t>Percentage of the Population </a:t>
            </a:r>
            <a:endParaRPr lang="en-US" sz="2000" b="0" dirty="0"/>
          </a:p>
        </c:rich>
      </c:tx>
      <c:layout>
        <c:manualLayout>
          <c:xMode val="edge"/>
          <c:yMode val="edge"/>
          <c:x val="0.075145166441136"/>
          <c:y val="0.0"/>
        </c:manualLayout>
      </c:layout>
    </c:title>
    <c:plotArea>
      <c:layout>
        <c:manualLayout>
          <c:layoutTarget val="inner"/>
          <c:xMode val="edge"/>
          <c:yMode val="edge"/>
          <c:x val="0.153825046775024"/>
          <c:y val="0.1928695991606"/>
          <c:w val="0.692349726874085"/>
          <c:h val="0.740635612316367"/>
        </c:manualLayout>
      </c:layout>
      <c:pieChart>
        <c:varyColors val="1"/>
        <c:ser>
          <c:idx val="0"/>
          <c:order val="0"/>
          <c:tx>
            <c:strRef>
              <c:f>Sheet1!$A$21</c:f>
              <c:strCache>
                <c:ptCount val="1"/>
                <c:pt idx="0">
                  <c:v>no.</c:v>
                </c:pt>
              </c:strCache>
            </c:strRef>
          </c:tx>
          <c:dLbls>
            <c:dLbl>
              <c:idx val="0"/>
              <c:layout/>
              <c:dLblPos val="ctr"/>
              <c:showPercent val="1"/>
            </c:dLbl>
            <c:dLbl>
              <c:idx val="1"/>
              <c:layout/>
              <c:dLblPos val="ctr"/>
              <c:showPercent val="1"/>
            </c:dLbl>
            <c:dLbl>
              <c:idx val="2"/>
              <c:layout>
                <c:manualLayout>
                  <c:x val="-0.0633612812287353"/>
                  <c:y val="-0.258279599802214"/>
                </c:manualLayout>
              </c:layout>
              <c:dLblPos val="bestFit"/>
              <c:showPercent val="1"/>
            </c:dLbl>
            <c:dLbl>
              <c:idx val="3"/>
              <c:layout/>
              <c:dLblPos val="ctr"/>
              <c:showPercent val="1"/>
            </c:dLbl>
            <c:dLbl>
              <c:idx val="4"/>
              <c:layout/>
              <c:dLblPos val="ctr"/>
              <c:showPercent val="1"/>
            </c:dLbl>
            <c:dLbl>
              <c:idx val="5"/>
              <c:layout>
                <c:manualLayout>
                  <c:x val="0.0202959426999614"/>
                  <c:y val="0.109247637177646"/>
                </c:manualLayout>
              </c:layout>
              <c:dLblPos val="bestFit"/>
              <c:showPercent val="1"/>
            </c:dLbl>
            <c:delete val="1"/>
          </c:dLbls>
          <c:cat>
            <c:strRef>
              <c:f>Sheet1!$B$20:$G$20</c:f>
              <c:strCache>
                <c:ptCount val="6"/>
                <c:pt idx="0">
                  <c:v>Sentirse únicamente de la región/ Comunidad Autónoma de origin</c:v>
                </c:pt>
                <c:pt idx="1">
                  <c:v>Sentirse más de la región que español</c:v>
                </c:pt>
                <c:pt idx="2">
                  <c:v>Sentirse tan español como de la región</c:v>
                </c:pt>
                <c:pt idx="3">
                  <c:v>Sentirse más español que de la región de origin</c:v>
                </c:pt>
                <c:pt idx="4">
                  <c:v>Sentirse únicamente español</c:v>
                </c:pt>
                <c:pt idx="5">
                  <c:v>No sabe</c:v>
                </c:pt>
              </c:strCache>
            </c:strRef>
          </c:cat>
          <c:val>
            <c:numRef>
              <c:f>Sheet1!$B$21:$G$21</c:f>
              <c:numCache>
                <c:formatCode>#,##0</c:formatCode>
                <c:ptCount val="6"/>
                <c:pt idx="0">
                  <c:v>5006.0</c:v>
                </c:pt>
                <c:pt idx="1">
                  <c:v>8390.0</c:v>
                </c:pt>
                <c:pt idx="2">
                  <c:v>26055.0</c:v>
                </c:pt>
                <c:pt idx="3">
                  <c:v>4689.0</c:v>
                </c:pt>
                <c:pt idx="4">
                  <c:v>11574.0</c:v>
                </c:pt>
                <c:pt idx="5">
                  <c:v>686.0</c:v>
                </c:pt>
              </c:numCache>
            </c:numRef>
          </c:val>
        </c:ser>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0468730636487772"/>
          <c:y val="0.0144482530696849"/>
          <c:w val="0.634393552328358"/>
          <c:h val="0.622661117930737"/>
        </c:manualLayout>
      </c:layout>
      <c:barChart>
        <c:barDir val="col"/>
        <c:grouping val="stacked"/>
        <c:ser>
          <c:idx val="0"/>
          <c:order val="0"/>
          <c:tx>
            <c:strRef>
              <c:f>Sheet1!$B$1</c:f>
              <c:strCache>
                <c:ptCount val="1"/>
                <c:pt idx="0">
                  <c:v>Sentirse únicamente de la región/ Comunidad Autónoma de origin</c:v>
                </c:pt>
              </c:strCache>
            </c:strRef>
          </c:tx>
          <c:cat>
            <c:strRef>
              <c:f>Sheet1!$A$2:$A$18</c:f>
              <c:strCache>
                <c:ptCount val="17"/>
                <c:pt idx="0">
                  <c:v>Andalucía</c:v>
                </c:pt>
                <c:pt idx="1">
                  <c:v>Aragón</c:v>
                </c:pt>
                <c:pt idx="2">
                  <c:v>Asturias</c:v>
                </c:pt>
                <c:pt idx="3">
                  <c:v>Islas Baleares</c:v>
                </c:pt>
                <c:pt idx="4">
                  <c:v>País Vasco</c:v>
                </c:pt>
                <c:pt idx="5">
                  <c:v>Islas Canarias</c:v>
                </c:pt>
                <c:pt idx="6">
                  <c:v>Cantabria</c:v>
                </c:pt>
                <c:pt idx="7">
                  <c:v>Castilla/León</c:v>
                </c:pt>
                <c:pt idx="8">
                  <c:v>Castilla/Mancha</c:v>
                </c:pt>
                <c:pt idx="9">
                  <c:v>Cataluña</c:v>
                </c:pt>
                <c:pt idx="10">
                  <c:v>Extremadura</c:v>
                </c:pt>
                <c:pt idx="11">
                  <c:v>Galicia</c:v>
                </c:pt>
                <c:pt idx="12">
                  <c:v>La Rioja</c:v>
                </c:pt>
                <c:pt idx="13">
                  <c:v>Madrid</c:v>
                </c:pt>
                <c:pt idx="14">
                  <c:v>Murcia</c:v>
                </c:pt>
                <c:pt idx="15">
                  <c:v>Navarra</c:v>
                </c:pt>
                <c:pt idx="16">
                  <c:v>Valencia</c:v>
                </c:pt>
              </c:strCache>
            </c:strRef>
          </c:cat>
          <c:val>
            <c:numRef>
              <c:f>Sheet1!$B$2:$B$18</c:f>
              <c:numCache>
                <c:formatCode>General</c:formatCode>
                <c:ptCount val="17"/>
                <c:pt idx="0">
                  <c:v>5.6</c:v>
                </c:pt>
                <c:pt idx="1">
                  <c:v>4.9</c:v>
                </c:pt>
                <c:pt idx="2">
                  <c:v>11.3</c:v>
                </c:pt>
                <c:pt idx="3">
                  <c:v>11.9</c:v>
                </c:pt>
                <c:pt idx="4">
                  <c:v>26.8</c:v>
                </c:pt>
                <c:pt idx="5">
                  <c:v>21.7</c:v>
                </c:pt>
                <c:pt idx="6">
                  <c:v>3.4</c:v>
                </c:pt>
                <c:pt idx="7">
                  <c:v>3.1</c:v>
                </c:pt>
                <c:pt idx="8">
                  <c:v>2.4</c:v>
                </c:pt>
                <c:pt idx="9">
                  <c:v>12.5</c:v>
                </c:pt>
                <c:pt idx="10">
                  <c:v>7.5</c:v>
                </c:pt>
                <c:pt idx="11">
                  <c:v>15.4</c:v>
                </c:pt>
                <c:pt idx="12">
                  <c:v>2.9</c:v>
                </c:pt>
                <c:pt idx="13">
                  <c:v>2.3</c:v>
                </c:pt>
                <c:pt idx="14">
                  <c:v>3.4</c:v>
                </c:pt>
                <c:pt idx="15">
                  <c:v>9.7</c:v>
                </c:pt>
                <c:pt idx="16">
                  <c:v>2.5</c:v>
                </c:pt>
              </c:numCache>
            </c:numRef>
          </c:val>
        </c:ser>
        <c:ser>
          <c:idx val="1"/>
          <c:order val="1"/>
          <c:tx>
            <c:strRef>
              <c:f>Sheet1!$C$1</c:f>
              <c:strCache>
                <c:ptCount val="1"/>
                <c:pt idx="0">
                  <c:v>Sentirse más de la región que español</c:v>
                </c:pt>
              </c:strCache>
            </c:strRef>
          </c:tx>
          <c:cat>
            <c:strRef>
              <c:f>Sheet1!$A$2:$A$18</c:f>
              <c:strCache>
                <c:ptCount val="17"/>
                <c:pt idx="0">
                  <c:v>Andalucía</c:v>
                </c:pt>
                <c:pt idx="1">
                  <c:v>Aragón</c:v>
                </c:pt>
                <c:pt idx="2">
                  <c:v>Asturias</c:v>
                </c:pt>
                <c:pt idx="3">
                  <c:v>Islas Baleares</c:v>
                </c:pt>
                <c:pt idx="4">
                  <c:v>País Vasco</c:v>
                </c:pt>
                <c:pt idx="5">
                  <c:v>Islas Canarias</c:v>
                </c:pt>
                <c:pt idx="6">
                  <c:v>Cantabria</c:v>
                </c:pt>
                <c:pt idx="7">
                  <c:v>Castilla/León</c:v>
                </c:pt>
                <c:pt idx="8">
                  <c:v>Castilla/Mancha</c:v>
                </c:pt>
                <c:pt idx="9">
                  <c:v>Cataluña</c:v>
                </c:pt>
                <c:pt idx="10">
                  <c:v>Extremadura</c:v>
                </c:pt>
                <c:pt idx="11">
                  <c:v>Galicia</c:v>
                </c:pt>
                <c:pt idx="12">
                  <c:v>La Rioja</c:v>
                </c:pt>
                <c:pt idx="13">
                  <c:v>Madrid</c:v>
                </c:pt>
                <c:pt idx="14">
                  <c:v>Murcia</c:v>
                </c:pt>
                <c:pt idx="15">
                  <c:v>Navarra</c:v>
                </c:pt>
                <c:pt idx="16">
                  <c:v>Valencia</c:v>
                </c:pt>
              </c:strCache>
            </c:strRef>
          </c:cat>
          <c:val>
            <c:numRef>
              <c:f>Sheet1!$C$2:$C$18</c:f>
              <c:numCache>
                <c:formatCode>General</c:formatCode>
                <c:ptCount val="17"/>
                <c:pt idx="0">
                  <c:v>18.1</c:v>
                </c:pt>
                <c:pt idx="1">
                  <c:v>12.9</c:v>
                </c:pt>
                <c:pt idx="2">
                  <c:v>21.2</c:v>
                </c:pt>
                <c:pt idx="3">
                  <c:v>10.8</c:v>
                </c:pt>
                <c:pt idx="4">
                  <c:v>19.9</c:v>
                </c:pt>
                <c:pt idx="5">
                  <c:v>25.6</c:v>
                </c:pt>
                <c:pt idx="6">
                  <c:v>6.6</c:v>
                </c:pt>
                <c:pt idx="7">
                  <c:v>8.5</c:v>
                </c:pt>
                <c:pt idx="8">
                  <c:v>4.4</c:v>
                </c:pt>
                <c:pt idx="9">
                  <c:v>18.9</c:v>
                </c:pt>
                <c:pt idx="10">
                  <c:v>14.6</c:v>
                </c:pt>
                <c:pt idx="11">
                  <c:v>21.1</c:v>
                </c:pt>
                <c:pt idx="12">
                  <c:v>8.3</c:v>
                </c:pt>
                <c:pt idx="13">
                  <c:v>6.1</c:v>
                </c:pt>
                <c:pt idx="14">
                  <c:v>9.7</c:v>
                </c:pt>
                <c:pt idx="15">
                  <c:v>26.5</c:v>
                </c:pt>
                <c:pt idx="16">
                  <c:v>8.0</c:v>
                </c:pt>
              </c:numCache>
            </c:numRef>
          </c:val>
        </c:ser>
        <c:ser>
          <c:idx val="2"/>
          <c:order val="2"/>
          <c:tx>
            <c:strRef>
              <c:f>Sheet1!$D$1</c:f>
              <c:strCache>
                <c:ptCount val="1"/>
                <c:pt idx="0">
                  <c:v>Sentirse tan español como de la región</c:v>
                </c:pt>
              </c:strCache>
            </c:strRef>
          </c:tx>
          <c:cat>
            <c:strRef>
              <c:f>Sheet1!$A$2:$A$18</c:f>
              <c:strCache>
                <c:ptCount val="17"/>
                <c:pt idx="0">
                  <c:v>Andalucía</c:v>
                </c:pt>
                <c:pt idx="1">
                  <c:v>Aragón</c:v>
                </c:pt>
                <c:pt idx="2">
                  <c:v>Asturias</c:v>
                </c:pt>
                <c:pt idx="3">
                  <c:v>Islas Baleares</c:v>
                </c:pt>
                <c:pt idx="4">
                  <c:v>País Vasco</c:v>
                </c:pt>
                <c:pt idx="5">
                  <c:v>Islas Canarias</c:v>
                </c:pt>
                <c:pt idx="6">
                  <c:v>Cantabria</c:v>
                </c:pt>
                <c:pt idx="7">
                  <c:v>Castilla/León</c:v>
                </c:pt>
                <c:pt idx="8">
                  <c:v>Castilla/Mancha</c:v>
                </c:pt>
                <c:pt idx="9">
                  <c:v>Cataluña</c:v>
                </c:pt>
                <c:pt idx="10">
                  <c:v>Extremadura</c:v>
                </c:pt>
                <c:pt idx="11">
                  <c:v>Galicia</c:v>
                </c:pt>
                <c:pt idx="12">
                  <c:v>La Rioja</c:v>
                </c:pt>
                <c:pt idx="13">
                  <c:v>Madrid</c:v>
                </c:pt>
                <c:pt idx="14">
                  <c:v>Murcia</c:v>
                </c:pt>
                <c:pt idx="15">
                  <c:v>Navarra</c:v>
                </c:pt>
                <c:pt idx="16">
                  <c:v>Valencia</c:v>
                </c:pt>
              </c:strCache>
            </c:strRef>
          </c:cat>
          <c:val>
            <c:numRef>
              <c:f>Sheet1!$D$2:$D$18</c:f>
              <c:numCache>
                <c:formatCode>General</c:formatCode>
                <c:ptCount val="17"/>
                <c:pt idx="0">
                  <c:v>57.5</c:v>
                </c:pt>
                <c:pt idx="1">
                  <c:v>50.4</c:v>
                </c:pt>
                <c:pt idx="2">
                  <c:v>45.6</c:v>
                </c:pt>
                <c:pt idx="3">
                  <c:v>41.2</c:v>
                </c:pt>
                <c:pt idx="4">
                  <c:v>30.8</c:v>
                </c:pt>
                <c:pt idx="5">
                  <c:v>34.4</c:v>
                </c:pt>
                <c:pt idx="6">
                  <c:v>40.9</c:v>
                </c:pt>
                <c:pt idx="7">
                  <c:v>44.2</c:v>
                </c:pt>
                <c:pt idx="8">
                  <c:v>41.8</c:v>
                </c:pt>
                <c:pt idx="9">
                  <c:v>38.9</c:v>
                </c:pt>
                <c:pt idx="10">
                  <c:v>53.6</c:v>
                </c:pt>
                <c:pt idx="11">
                  <c:v>47.9</c:v>
                </c:pt>
                <c:pt idx="12">
                  <c:v>73.5</c:v>
                </c:pt>
                <c:pt idx="13">
                  <c:v>43.4</c:v>
                </c:pt>
                <c:pt idx="14">
                  <c:v>54.3</c:v>
                </c:pt>
                <c:pt idx="15">
                  <c:v>50.8</c:v>
                </c:pt>
                <c:pt idx="16">
                  <c:v>43.6</c:v>
                </c:pt>
              </c:numCache>
            </c:numRef>
          </c:val>
        </c:ser>
        <c:ser>
          <c:idx val="3"/>
          <c:order val="3"/>
          <c:tx>
            <c:strRef>
              <c:f>Sheet1!$E$1</c:f>
              <c:strCache>
                <c:ptCount val="1"/>
                <c:pt idx="0">
                  <c:v>Sentirse más español que de la región de origin</c:v>
                </c:pt>
              </c:strCache>
            </c:strRef>
          </c:tx>
          <c:cat>
            <c:strRef>
              <c:f>Sheet1!$A$2:$A$18</c:f>
              <c:strCache>
                <c:ptCount val="17"/>
                <c:pt idx="0">
                  <c:v>Andalucía</c:v>
                </c:pt>
                <c:pt idx="1">
                  <c:v>Aragón</c:v>
                </c:pt>
                <c:pt idx="2">
                  <c:v>Asturias</c:v>
                </c:pt>
                <c:pt idx="3">
                  <c:v>Islas Baleares</c:v>
                </c:pt>
                <c:pt idx="4">
                  <c:v>País Vasco</c:v>
                </c:pt>
                <c:pt idx="5">
                  <c:v>Islas Canarias</c:v>
                </c:pt>
                <c:pt idx="6">
                  <c:v>Cantabria</c:v>
                </c:pt>
                <c:pt idx="7">
                  <c:v>Castilla/León</c:v>
                </c:pt>
                <c:pt idx="8">
                  <c:v>Castilla/Mancha</c:v>
                </c:pt>
                <c:pt idx="9">
                  <c:v>Cataluña</c:v>
                </c:pt>
                <c:pt idx="10">
                  <c:v>Extremadura</c:v>
                </c:pt>
                <c:pt idx="11">
                  <c:v>Galicia</c:v>
                </c:pt>
                <c:pt idx="12">
                  <c:v>La Rioja</c:v>
                </c:pt>
                <c:pt idx="13">
                  <c:v>Madrid</c:v>
                </c:pt>
                <c:pt idx="14">
                  <c:v>Murcia</c:v>
                </c:pt>
                <c:pt idx="15">
                  <c:v>Navarra</c:v>
                </c:pt>
                <c:pt idx="16">
                  <c:v>Valencia</c:v>
                </c:pt>
              </c:strCache>
            </c:strRef>
          </c:cat>
          <c:val>
            <c:numRef>
              <c:f>Sheet1!$E$2:$E$18</c:f>
              <c:numCache>
                <c:formatCode>General</c:formatCode>
                <c:ptCount val="17"/>
                <c:pt idx="0">
                  <c:v>7.4</c:v>
                </c:pt>
                <c:pt idx="1">
                  <c:v>6.8</c:v>
                </c:pt>
                <c:pt idx="2">
                  <c:v>6.5</c:v>
                </c:pt>
                <c:pt idx="3">
                  <c:v>4.9</c:v>
                </c:pt>
                <c:pt idx="4">
                  <c:v>6.3</c:v>
                </c:pt>
                <c:pt idx="5">
                  <c:v>3.5</c:v>
                </c:pt>
                <c:pt idx="6">
                  <c:v>12.7</c:v>
                </c:pt>
                <c:pt idx="7">
                  <c:v>10.8</c:v>
                </c:pt>
                <c:pt idx="8">
                  <c:v>7.6</c:v>
                </c:pt>
                <c:pt idx="9">
                  <c:v>9.8</c:v>
                </c:pt>
                <c:pt idx="10">
                  <c:v>8.5</c:v>
                </c:pt>
                <c:pt idx="11">
                  <c:v>6.8</c:v>
                </c:pt>
                <c:pt idx="12">
                  <c:v>7.6</c:v>
                </c:pt>
                <c:pt idx="13">
                  <c:v>7.4</c:v>
                </c:pt>
                <c:pt idx="14">
                  <c:v>10.5</c:v>
                </c:pt>
                <c:pt idx="15">
                  <c:v>5.1</c:v>
                </c:pt>
                <c:pt idx="16">
                  <c:v>10.9</c:v>
                </c:pt>
              </c:numCache>
            </c:numRef>
          </c:val>
        </c:ser>
        <c:ser>
          <c:idx val="4"/>
          <c:order val="4"/>
          <c:tx>
            <c:strRef>
              <c:f>Sheet1!$F$1</c:f>
              <c:strCache>
                <c:ptCount val="1"/>
                <c:pt idx="0">
                  <c:v>Sentirse únicamente español</c:v>
                </c:pt>
              </c:strCache>
            </c:strRef>
          </c:tx>
          <c:cat>
            <c:strRef>
              <c:f>Sheet1!$A$2:$A$18</c:f>
              <c:strCache>
                <c:ptCount val="17"/>
                <c:pt idx="0">
                  <c:v>Andalucía</c:v>
                </c:pt>
                <c:pt idx="1">
                  <c:v>Aragón</c:v>
                </c:pt>
                <c:pt idx="2">
                  <c:v>Asturias</c:v>
                </c:pt>
                <c:pt idx="3">
                  <c:v>Islas Baleares</c:v>
                </c:pt>
                <c:pt idx="4">
                  <c:v>País Vasco</c:v>
                </c:pt>
                <c:pt idx="5">
                  <c:v>Islas Canarias</c:v>
                </c:pt>
                <c:pt idx="6">
                  <c:v>Cantabria</c:v>
                </c:pt>
                <c:pt idx="7">
                  <c:v>Castilla/León</c:v>
                </c:pt>
                <c:pt idx="8">
                  <c:v>Castilla/Mancha</c:v>
                </c:pt>
                <c:pt idx="9">
                  <c:v>Cataluña</c:v>
                </c:pt>
                <c:pt idx="10">
                  <c:v>Extremadura</c:v>
                </c:pt>
                <c:pt idx="11">
                  <c:v>Galicia</c:v>
                </c:pt>
                <c:pt idx="12">
                  <c:v>La Rioja</c:v>
                </c:pt>
                <c:pt idx="13">
                  <c:v>Madrid</c:v>
                </c:pt>
                <c:pt idx="14">
                  <c:v>Murcia</c:v>
                </c:pt>
                <c:pt idx="15">
                  <c:v>Navarra</c:v>
                </c:pt>
                <c:pt idx="16">
                  <c:v>Valencia</c:v>
                </c:pt>
              </c:strCache>
            </c:strRef>
          </c:cat>
          <c:val>
            <c:numRef>
              <c:f>Sheet1!$F$2:$F$18</c:f>
              <c:numCache>
                <c:formatCode>General</c:formatCode>
                <c:ptCount val="17"/>
                <c:pt idx="0">
                  <c:v>9.4</c:v>
                </c:pt>
                <c:pt idx="1">
                  <c:v>22.4</c:v>
                </c:pt>
                <c:pt idx="2">
                  <c:v>12.1</c:v>
                </c:pt>
                <c:pt idx="3">
                  <c:v>29.9</c:v>
                </c:pt>
                <c:pt idx="4">
                  <c:v>10.0</c:v>
                </c:pt>
                <c:pt idx="5">
                  <c:v>11.2</c:v>
                </c:pt>
                <c:pt idx="6">
                  <c:v>34.6</c:v>
                </c:pt>
                <c:pt idx="7">
                  <c:v>30.0</c:v>
                </c:pt>
                <c:pt idx="8">
                  <c:v>41.2</c:v>
                </c:pt>
                <c:pt idx="9">
                  <c:v>16.7</c:v>
                </c:pt>
                <c:pt idx="10">
                  <c:v>12.8</c:v>
                </c:pt>
                <c:pt idx="11">
                  <c:v>6.7</c:v>
                </c:pt>
                <c:pt idx="12">
                  <c:v>5.1</c:v>
                </c:pt>
                <c:pt idx="13">
                  <c:v>36.2</c:v>
                </c:pt>
                <c:pt idx="14">
                  <c:v>19.8</c:v>
                </c:pt>
                <c:pt idx="15">
                  <c:v>5.5</c:v>
                </c:pt>
                <c:pt idx="16">
                  <c:v>32.5</c:v>
                </c:pt>
              </c:numCache>
            </c:numRef>
          </c:val>
        </c:ser>
        <c:ser>
          <c:idx val="5"/>
          <c:order val="5"/>
          <c:tx>
            <c:strRef>
              <c:f>Sheet1!$G$1</c:f>
              <c:strCache>
                <c:ptCount val="1"/>
                <c:pt idx="0">
                  <c:v>No sabe</c:v>
                </c:pt>
              </c:strCache>
            </c:strRef>
          </c:tx>
          <c:cat>
            <c:strRef>
              <c:f>Sheet1!$A$2:$A$18</c:f>
              <c:strCache>
                <c:ptCount val="17"/>
                <c:pt idx="0">
                  <c:v>Andalucía</c:v>
                </c:pt>
                <c:pt idx="1">
                  <c:v>Aragón</c:v>
                </c:pt>
                <c:pt idx="2">
                  <c:v>Asturias</c:v>
                </c:pt>
                <c:pt idx="3">
                  <c:v>Islas Baleares</c:v>
                </c:pt>
                <c:pt idx="4">
                  <c:v>País Vasco</c:v>
                </c:pt>
                <c:pt idx="5">
                  <c:v>Islas Canarias</c:v>
                </c:pt>
                <c:pt idx="6">
                  <c:v>Cantabria</c:v>
                </c:pt>
                <c:pt idx="7">
                  <c:v>Castilla/León</c:v>
                </c:pt>
                <c:pt idx="8">
                  <c:v>Castilla/Mancha</c:v>
                </c:pt>
                <c:pt idx="9">
                  <c:v>Cataluña</c:v>
                </c:pt>
                <c:pt idx="10">
                  <c:v>Extremadura</c:v>
                </c:pt>
                <c:pt idx="11">
                  <c:v>Galicia</c:v>
                </c:pt>
                <c:pt idx="12">
                  <c:v>La Rioja</c:v>
                </c:pt>
                <c:pt idx="13">
                  <c:v>Madrid</c:v>
                </c:pt>
                <c:pt idx="14">
                  <c:v>Murcia</c:v>
                </c:pt>
                <c:pt idx="15">
                  <c:v>Navarra</c:v>
                </c:pt>
                <c:pt idx="16">
                  <c:v>Valencia</c:v>
                </c:pt>
              </c:strCache>
            </c:strRef>
          </c:cat>
          <c:val>
            <c:numRef>
              <c:f>Sheet1!$G$2:$G$18</c:f>
              <c:numCache>
                <c:formatCode>General</c:formatCode>
                <c:ptCount val="17"/>
                <c:pt idx="0">
                  <c:v>2.0</c:v>
                </c:pt>
                <c:pt idx="1">
                  <c:v>2.6</c:v>
                </c:pt>
                <c:pt idx="2">
                  <c:v>3.3</c:v>
                </c:pt>
                <c:pt idx="3">
                  <c:v>1.3</c:v>
                </c:pt>
                <c:pt idx="4">
                  <c:v>6.2</c:v>
                </c:pt>
                <c:pt idx="5">
                  <c:v>3.6</c:v>
                </c:pt>
                <c:pt idx="6">
                  <c:v>1.8</c:v>
                </c:pt>
                <c:pt idx="7">
                  <c:v>3.4</c:v>
                </c:pt>
                <c:pt idx="8">
                  <c:v>2.6</c:v>
                </c:pt>
                <c:pt idx="9">
                  <c:v>3.2</c:v>
                </c:pt>
                <c:pt idx="10">
                  <c:v>3.0</c:v>
                </c:pt>
                <c:pt idx="11">
                  <c:v>2.1</c:v>
                </c:pt>
                <c:pt idx="12">
                  <c:v>2.4</c:v>
                </c:pt>
                <c:pt idx="13">
                  <c:v>4.6</c:v>
                </c:pt>
                <c:pt idx="14">
                  <c:v>2.3</c:v>
                </c:pt>
                <c:pt idx="15">
                  <c:v>2.4</c:v>
                </c:pt>
                <c:pt idx="16">
                  <c:v>2.5</c:v>
                </c:pt>
              </c:numCache>
            </c:numRef>
          </c:val>
        </c:ser>
        <c:overlap val="100"/>
        <c:axId val="337905304"/>
        <c:axId val="330520872"/>
      </c:barChart>
      <c:catAx>
        <c:axId val="337905304"/>
        <c:scaling>
          <c:orientation val="minMax"/>
        </c:scaling>
        <c:axPos val="b"/>
        <c:tickLblPos val="nextTo"/>
        <c:txPr>
          <a:bodyPr/>
          <a:lstStyle/>
          <a:p>
            <a:pPr>
              <a:defRPr sz="1600">
                <a:solidFill>
                  <a:schemeClr val="tx1"/>
                </a:solidFill>
              </a:defRPr>
            </a:pPr>
            <a:endParaRPr lang="en-US"/>
          </a:p>
        </c:txPr>
        <c:crossAx val="330520872"/>
        <c:crosses val="autoZero"/>
        <c:auto val="1"/>
        <c:lblAlgn val="ctr"/>
        <c:lblOffset val="100"/>
      </c:catAx>
      <c:valAx>
        <c:axId val="330520872"/>
        <c:scaling>
          <c:orientation val="minMax"/>
          <c:max val="100.0"/>
        </c:scaling>
        <c:axPos val="l"/>
        <c:majorGridlines/>
        <c:numFmt formatCode="General" sourceLinked="1"/>
        <c:tickLblPos val="nextTo"/>
        <c:crossAx val="337905304"/>
        <c:crosses val="autoZero"/>
        <c:crossBetween val="between"/>
      </c:valAx>
      <c:spPr>
        <a:noFill/>
        <a:ln w="25400">
          <a:noFill/>
        </a:ln>
      </c:spPr>
    </c:plotArea>
    <c:plotVisOnly val="1"/>
  </c:chart>
  <c:txPr>
    <a:bodyPr/>
    <a:lstStyle/>
    <a:p>
      <a:pPr>
        <a:defRPr>
          <a:solidFill>
            <a:srgbClr val="FDE689"/>
          </a:solidFill>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0.74886</cdr:x>
      <cdr:y>0.0524</cdr:y>
    </cdr:from>
    <cdr:to>
      <cdr:x>0.77049</cdr:x>
      <cdr:y>0.08256</cdr:y>
    </cdr:to>
    <cdr:sp macro="" textlink="">
      <cdr:nvSpPr>
        <cdr:cNvPr id="2" name="TextBox 1"/>
        <cdr:cNvSpPr txBox="1"/>
      </cdr:nvSpPr>
      <cdr:spPr>
        <a:xfrm xmlns:a="http://schemas.openxmlformats.org/drawingml/2006/main">
          <a:off x="5857343" y="302549"/>
          <a:ext cx="169182" cy="174130"/>
        </a:xfrm>
        <a:prstGeom xmlns:a="http://schemas.openxmlformats.org/drawingml/2006/main" prst="rect">
          <a:avLst/>
        </a:prstGeom>
        <a:solidFill xmlns:a="http://schemas.openxmlformats.org/drawingml/2006/main">
          <a:srgbClr val="BF2B2B"/>
        </a:solidFill>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 lastClr="FFFFFF"/>
              </a:solidFill>
              <a:latin typeface="Century Gothic"/>
            </a:defRPr>
          </a:lvl1pPr>
          <a:lvl2pPr marL="457200" algn="l" defTabSz="457200" rtl="0" eaLnBrk="1" latinLnBrk="0" hangingPunct="1">
            <a:defRPr sz="1800" kern="1200">
              <a:solidFill>
                <a:sysClr val="window" lastClr="FFFFFF"/>
              </a:solidFill>
              <a:latin typeface="Century Gothic"/>
            </a:defRPr>
          </a:lvl2pPr>
          <a:lvl3pPr marL="914400" algn="l" defTabSz="457200" rtl="0" eaLnBrk="1" latinLnBrk="0" hangingPunct="1">
            <a:defRPr sz="1800" kern="1200">
              <a:solidFill>
                <a:sysClr val="window" lastClr="FFFFFF"/>
              </a:solidFill>
              <a:latin typeface="Century Gothic"/>
            </a:defRPr>
          </a:lvl3pPr>
          <a:lvl4pPr marL="1371600" algn="l" defTabSz="457200" rtl="0" eaLnBrk="1" latinLnBrk="0" hangingPunct="1">
            <a:defRPr sz="1800" kern="1200">
              <a:solidFill>
                <a:sysClr val="window" lastClr="FFFFFF"/>
              </a:solidFill>
              <a:latin typeface="Century Gothic"/>
            </a:defRPr>
          </a:lvl4pPr>
          <a:lvl5pPr marL="1828800" algn="l" defTabSz="457200" rtl="0" eaLnBrk="1" latinLnBrk="0" hangingPunct="1">
            <a:defRPr sz="1800" kern="1200">
              <a:solidFill>
                <a:sysClr val="window" lastClr="FFFFFF"/>
              </a:solidFill>
              <a:latin typeface="Century Gothic"/>
            </a:defRPr>
          </a:lvl5pPr>
          <a:lvl6pPr marL="2286000" algn="l" defTabSz="457200" rtl="0" eaLnBrk="1" latinLnBrk="0" hangingPunct="1">
            <a:defRPr sz="1800" kern="1200">
              <a:solidFill>
                <a:sysClr val="window" lastClr="FFFFFF"/>
              </a:solidFill>
              <a:latin typeface="Century Gothic"/>
            </a:defRPr>
          </a:lvl6pPr>
          <a:lvl7pPr marL="2743200" algn="l" defTabSz="457200" rtl="0" eaLnBrk="1" latinLnBrk="0" hangingPunct="1">
            <a:defRPr sz="1800" kern="1200">
              <a:solidFill>
                <a:sysClr val="window" lastClr="FFFFFF"/>
              </a:solidFill>
              <a:latin typeface="Century Gothic"/>
            </a:defRPr>
          </a:lvl7pPr>
          <a:lvl8pPr marL="3200400" algn="l" defTabSz="457200" rtl="0" eaLnBrk="1" latinLnBrk="0" hangingPunct="1">
            <a:defRPr sz="1800" kern="1200">
              <a:solidFill>
                <a:sysClr val="window" lastClr="FFFFFF"/>
              </a:solidFill>
              <a:latin typeface="Century Gothic"/>
            </a:defRPr>
          </a:lvl8pPr>
          <a:lvl9pPr marL="3657600" algn="l" defTabSz="457200" rtl="0" eaLnBrk="1" latinLnBrk="0" hangingPunct="1">
            <a:defRPr sz="1800" kern="1200">
              <a:solidFill>
                <a:sysClr val="window" lastClr="FFFFFF"/>
              </a:solidFill>
              <a:latin typeface="Century Gothic"/>
            </a:defRPr>
          </a:lvl9pPr>
        </a:lstStyle>
        <a:p xmlns:a="http://schemas.openxmlformats.org/drawingml/2006/main">
          <a:endParaRPr lang="en-US" dirty="0"/>
        </a:p>
      </cdr:txBody>
    </cdr:sp>
  </cdr:relSizeAnchor>
  <cdr:relSizeAnchor xmlns:cdr="http://schemas.openxmlformats.org/drawingml/2006/chartDrawing">
    <cdr:from>
      <cdr:x>0.75208</cdr:x>
      <cdr:y>0.11642</cdr:y>
    </cdr:from>
    <cdr:to>
      <cdr:x>0.77371</cdr:x>
      <cdr:y>0.14199</cdr:y>
    </cdr:to>
    <cdr:sp macro="" textlink="">
      <cdr:nvSpPr>
        <cdr:cNvPr id="3" name="TextBox 2"/>
        <cdr:cNvSpPr txBox="1"/>
      </cdr:nvSpPr>
      <cdr:spPr>
        <a:xfrm xmlns:a="http://schemas.openxmlformats.org/drawingml/2006/main">
          <a:off x="5857343" y="657761"/>
          <a:ext cx="168465" cy="144481"/>
        </a:xfrm>
        <a:prstGeom xmlns:a="http://schemas.openxmlformats.org/drawingml/2006/main" prst="rect">
          <a:avLst/>
        </a:prstGeom>
        <a:solidFill xmlns:a="http://schemas.openxmlformats.org/drawingml/2006/main">
          <a:srgbClr val="9735BB"/>
        </a:solidFill>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 lastClr="FFFFFF"/>
              </a:solidFill>
              <a:latin typeface="Century Gothic"/>
            </a:defRPr>
          </a:lvl1pPr>
          <a:lvl2pPr marL="457200" algn="l" defTabSz="457200" rtl="0" eaLnBrk="1" latinLnBrk="0" hangingPunct="1">
            <a:defRPr sz="1800" kern="1200">
              <a:solidFill>
                <a:sysClr val="window" lastClr="FFFFFF"/>
              </a:solidFill>
              <a:latin typeface="Century Gothic"/>
            </a:defRPr>
          </a:lvl2pPr>
          <a:lvl3pPr marL="914400" algn="l" defTabSz="457200" rtl="0" eaLnBrk="1" latinLnBrk="0" hangingPunct="1">
            <a:defRPr sz="1800" kern="1200">
              <a:solidFill>
                <a:sysClr val="window" lastClr="FFFFFF"/>
              </a:solidFill>
              <a:latin typeface="Century Gothic"/>
            </a:defRPr>
          </a:lvl3pPr>
          <a:lvl4pPr marL="1371600" algn="l" defTabSz="457200" rtl="0" eaLnBrk="1" latinLnBrk="0" hangingPunct="1">
            <a:defRPr sz="1800" kern="1200">
              <a:solidFill>
                <a:sysClr val="window" lastClr="FFFFFF"/>
              </a:solidFill>
              <a:latin typeface="Century Gothic"/>
            </a:defRPr>
          </a:lvl4pPr>
          <a:lvl5pPr marL="1828800" algn="l" defTabSz="457200" rtl="0" eaLnBrk="1" latinLnBrk="0" hangingPunct="1">
            <a:defRPr sz="1800" kern="1200">
              <a:solidFill>
                <a:sysClr val="window" lastClr="FFFFFF"/>
              </a:solidFill>
              <a:latin typeface="Century Gothic"/>
            </a:defRPr>
          </a:lvl5pPr>
          <a:lvl6pPr marL="2286000" algn="l" defTabSz="457200" rtl="0" eaLnBrk="1" latinLnBrk="0" hangingPunct="1">
            <a:defRPr sz="1800" kern="1200">
              <a:solidFill>
                <a:sysClr val="window" lastClr="FFFFFF"/>
              </a:solidFill>
              <a:latin typeface="Century Gothic"/>
            </a:defRPr>
          </a:lvl6pPr>
          <a:lvl7pPr marL="2743200" algn="l" defTabSz="457200" rtl="0" eaLnBrk="1" latinLnBrk="0" hangingPunct="1">
            <a:defRPr sz="1800" kern="1200">
              <a:solidFill>
                <a:sysClr val="window" lastClr="FFFFFF"/>
              </a:solidFill>
              <a:latin typeface="Century Gothic"/>
            </a:defRPr>
          </a:lvl7pPr>
          <a:lvl8pPr marL="3200400" algn="l" defTabSz="457200" rtl="0" eaLnBrk="1" latinLnBrk="0" hangingPunct="1">
            <a:defRPr sz="1800" kern="1200">
              <a:solidFill>
                <a:sysClr val="window" lastClr="FFFFFF"/>
              </a:solidFill>
              <a:latin typeface="Century Gothic"/>
            </a:defRPr>
          </a:lvl8pPr>
          <a:lvl9pPr marL="3657600" algn="l" defTabSz="457200" rtl="0" eaLnBrk="1" latinLnBrk="0" hangingPunct="1">
            <a:defRPr sz="1800" kern="1200">
              <a:solidFill>
                <a:sysClr val="window" lastClr="FFFFFF"/>
              </a:solidFill>
              <a:latin typeface="Century Gothic"/>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9EBF1E-0781-334C-B4A4-F127D19BDD55}" type="datetimeFigureOut">
              <a:rPr lang="en-US" smtClean="0"/>
              <a:t>5/15/14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723D88-1A14-DE4F-B6BA-8142770F1F7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49276-D032-EE45-A708-F14C65220206}" type="datetimeFigureOut">
              <a:rPr lang="en-US" smtClean="0"/>
              <a:t>5/15/14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9C0A5-8E89-B141-93C1-B77C2EC3ED8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fld id="{30963907-FA17-5946-8A98-EF9F8075CACA}" type="datetimeFigureOut">
              <a:rPr lang="en-US" smtClean="0"/>
              <a:pPr/>
              <a:t>5/15/14</a:t>
            </a:fld>
            <a:endParaRPr lang="en-US"/>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endParaRPr lang="en-US"/>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6CF82B12-5601-DB47-B190-185A10F463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63907-FA17-5946-8A98-EF9F8075CACA}"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82B12-5601-DB47-B190-185A10F463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30963907-FA17-5946-8A98-EF9F8075CACA}" type="datetimeFigureOut">
              <a:rPr lang="en-US" smtClean="0"/>
              <a:pPr/>
              <a:t>5/15/14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82B12-5601-DB47-B190-185A10F463ED}" type="slidenum">
              <a:rPr lang="en-US" smtClean="0"/>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30963907-FA17-5946-8A98-EF9F8075CACA}" type="datetimeFigureOut">
              <a:rPr lang="en-US" smtClean="0"/>
              <a:pPr/>
              <a:t>5/15/14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82B12-5601-DB47-B190-185A10F463ED}" type="slidenum">
              <a:rPr lang="en-US" smtClean="0"/>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0963907-FA17-5946-8A98-EF9F8075CACA}"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82B12-5601-DB47-B190-185A10F463E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0963907-FA17-5946-8A98-EF9F8075CACA}"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82B12-5601-DB47-B190-185A10F463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0963907-FA17-5946-8A98-EF9F8075CACA}"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82B12-5601-DB47-B190-185A10F463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0963907-FA17-5946-8A98-EF9F8075CACA}"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82B12-5601-DB47-B190-185A10F463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0963907-FA17-5946-8A98-EF9F8075CACA}" type="datetimeFigureOut">
              <a:rPr lang="en-US" smtClean="0"/>
              <a:pPr/>
              <a:t>5/15/14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F82B12-5601-DB47-B190-185A10F463ED}" type="slidenum">
              <a:rPr lang="en-US" smtClean="0"/>
              <a:pPr/>
              <a:t>‹#›</a:t>
            </a:fld>
            <a:endParaRPr 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0963907-FA17-5946-8A98-EF9F8075CACA}" type="datetimeFigureOut">
              <a:rPr lang="en-US" smtClean="0"/>
              <a:pPr/>
              <a:t>5/15/14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82B12-5601-DB47-B190-185A10F463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63907-FA17-5946-8A98-EF9F8075CACA}" type="datetimeFigureOut">
              <a:rPr lang="en-US" smtClean="0"/>
              <a:pPr/>
              <a:t>5/15/14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82B12-5601-DB47-B190-185A10F463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63907-FA17-5946-8A98-EF9F8075CACA}"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82B12-5601-DB47-B190-185A10F463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en-US" smtClean="0"/>
              <a:t>Click to edit Master title style</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fld id="{30963907-FA17-5946-8A98-EF9F8075CACA}" type="datetimeFigureOut">
              <a:rPr lang="en-US" smtClean="0"/>
              <a:pPr/>
              <a:t>5/15/14</a:t>
            </a:fld>
            <a:endParaRPr lang="en-US"/>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fld id="{6CF82B12-5601-DB47-B190-185A10F463E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388" y="495666"/>
            <a:ext cx="8513762" cy="2973675"/>
          </a:xfrm>
        </p:spPr>
        <p:txBody>
          <a:bodyPr/>
          <a:lstStyle/>
          <a:p>
            <a:r>
              <a:rPr lang="en-US" sz="4000" b="0" dirty="0" smtClean="0">
                <a:solidFill>
                  <a:schemeClr val="accent1"/>
                </a:solidFill>
              </a:rPr>
              <a:t>Nationalism and Regionalism in Spain: Sentiments of Spanish Identity throughout History </a:t>
            </a:r>
            <a:endParaRPr lang="en-US" sz="4000" b="0" dirty="0">
              <a:solidFill>
                <a:schemeClr val="accent1"/>
              </a:solidFill>
            </a:endParaRPr>
          </a:p>
        </p:txBody>
      </p:sp>
      <p:sp>
        <p:nvSpPr>
          <p:cNvPr id="3" name="Subtitle 2"/>
          <p:cNvSpPr>
            <a:spLocks noGrp="1"/>
          </p:cNvSpPr>
          <p:nvPr>
            <p:ph type="subTitle" idx="1"/>
          </p:nvPr>
        </p:nvSpPr>
        <p:spPr>
          <a:xfrm>
            <a:off x="306388" y="4689462"/>
            <a:ext cx="7406865" cy="2168538"/>
          </a:xfrm>
        </p:spPr>
        <p:txBody>
          <a:bodyPr>
            <a:normAutofit/>
          </a:bodyPr>
          <a:lstStyle/>
          <a:p>
            <a:r>
              <a:rPr lang="en-US" sz="3200" dirty="0" smtClean="0">
                <a:solidFill>
                  <a:schemeClr val="tx2"/>
                </a:solidFill>
              </a:rPr>
              <a:t>Advisor: </a:t>
            </a:r>
            <a:r>
              <a:rPr lang="en-US" sz="3200" dirty="0" err="1" smtClean="0">
                <a:solidFill>
                  <a:schemeClr val="tx2"/>
                </a:solidFill>
              </a:rPr>
              <a:t>Donaldo</a:t>
            </a:r>
            <a:r>
              <a:rPr lang="en-US" sz="3200" dirty="0" smtClean="0">
                <a:solidFill>
                  <a:schemeClr val="tx2"/>
                </a:solidFill>
              </a:rPr>
              <a:t> </a:t>
            </a:r>
            <a:r>
              <a:rPr lang="en-US" sz="3200" dirty="0" err="1" smtClean="0">
                <a:solidFill>
                  <a:schemeClr val="tx2"/>
                </a:solidFill>
              </a:rPr>
              <a:t>Urioste</a:t>
            </a:r>
            <a:endParaRPr lang="en-US" sz="3200" dirty="0" smtClean="0">
              <a:solidFill>
                <a:schemeClr val="tx2"/>
              </a:solidFill>
            </a:endParaRPr>
          </a:p>
          <a:p>
            <a:r>
              <a:rPr lang="en-US" sz="3200" dirty="0" smtClean="0">
                <a:solidFill>
                  <a:schemeClr val="tx2"/>
                </a:solidFill>
              </a:rPr>
              <a:t>By: Sierra Stapp</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18450" cy="788894"/>
          </a:xfrm>
        </p:spPr>
        <p:txBody>
          <a:bodyPr/>
          <a:lstStyle/>
          <a:p>
            <a:r>
              <a:rPr lang="en-US" dirty="0" smtClean="0"/>
              <a:t>Basque Country Today </a:t>
            </a:r>
            <a:endParaRPr lang="en-US" dirty="0"/>
          </a:p>
        </p:txBody>
      </p:sp>
      <p:sp>
        <p:nvSpPr>
          <p:cNvPr id="3" name="Content Placeholder 2"/>
          <p:cNvSpPr>
            <a:spLocks noGrp="1"/>
          </p:cNvSpPr>
          <p:nvPr>
            <p:ph idx="1"/>
          </p:nvPr>
        </p:nvSpPr>
        <p:spPr>
          <a:xfrm>
            <a:off x="2" y="1084268"/>
            <a:ext cx="6613572" cy="5018615"/>
          </a:xfrm>
        </p:spPr>
        <p:txBody>
          <a:bodyPr/>
          <a:lstStyle/>
          <a:p>
            <a:r>
              <a:rPr lang="en-US" dirty="0" smtClean="0"/>
              <a:t>The majority of the people in Basque Country have voted for the Nationalistic Basque parties since the transition into democracy in 1975</a:t>
            </a:r>
          </a:p>
          <a:p>
            <a:r>
              <a:rPr lang="en-US" dirty="0" smtClean="0"/>
              <a:t>There are various forms of Basque nationalism, from the moderate to the radical, like the ETA. </a:t>
            </a:r>
          </a:p>
          <a:p>
            <a:r>
              <a:rPr lang="en-US" dirty="0" smtClean="0"/>
              <a:t>There are several conceptions on how to configure their autonomous region now, with independence, or a more federalist government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Unknown-2.jpeg"/>
          <p:cNvPicPr>
            <a:picLocks noChangeAspect="1"/>
          </p:cNvPicPr>
          <p:nvPr/>
        </p:nvPicPr>
        <p:blipFill>
          <a:blip r:embed="rId2">
            <a:alphaModFix amt="70000"/>
          </a:blip>
          <a:stretch>
            <a:fillRect/>
          </a:stretch>
        </p:blipFill>
        <p:spPr>
          <a:xfrm>
            <a:off x="11695" y="0"/>
            <a:ext cx="9132305" cy="6857999"/>
          </a:xfrm>
          <a:prstGeom prst="rect">
            <a:avLst/>
          </a:prstGeom>
        </p:spPr>
      </p:pic>
      <p:sp>
        <p:nvSpPr>
          <p:cNvPr id="2" name="Title 1"/>
          <p:cNvSpPr>
            <a:spLocks noGrp="1"/>
          </p:cNvSpPr>
          <p:nvPr>
            <p:ph type="title"/>
          </p:nvPr>
        </p:nvSpPr>
        <p:spPr>
          <a:xfrm>
            <a:off x="612775" y="188259"/>
            <a:ext cx="7918450" cy="788894"/>
          </a:xfrm>
        </p:spPr>
        <p:txBody>
          <a:bodyPr>
            <a:normAutofit/>
          </a:bodyPr>
          <a:lstStyle/>
          <a:p>
            <a:r>
              <a:rPr lang="es-ES_tradnl" sz="3600" dirty="0" err="1" smtClean="0"/>
              <a:t>Anthem</a:t>
            </a:r>
            <a:r>
              <a:rPr lang="es-ES_tradnl" sz="3600" dirty="0" smtClean="0"/>
              <a:t> </a:t>
            </a:r>
            <a:r>
              <a:rPr lang="es-ES_tradnl" sz="3600" dirty="0" err="1" smtClean="0"/>
              <a:t>to</a:t>
            </a:r>
            <a:r>
              <a:rPr lang="es-ES_tradnl" sz="3600" dirty="0" smtClean="0"/>
              <a:t> </a:t>
            </a:r>
            <a:r>
              <a:rPr lang="es-ES_tradnl" sz="3600" dirty="0" err="1" smtClean="0"/>
              <a:t>the</a:t>
            </a:r>
            <a:r>
              <a:rPr lang="es-ES_tradnl" sz="3600" dirty="0" smtClean="0"/>
              <a:t> </a:t>
            </a:r>
            <a:r>
              <a:rPr lang="es-ES_tradnl" sz="3600" dirty="0" err="1" smtClean="0"/>
              <a:t>Three</a:t>
            </a:r>
            <a:r>
              <a:rPr lang="es-ES_tradnl" sz="3600" dirty="0" smtClean="0"/>
              <a:t> </a:t>
            </a:r>
            <a:r>
              <a:rPr lang="es-ES_tradnl" sz="3600" dirty="0" err="1" smtClean="0"/>
              <a:t>Colored</a:t>
            </a:r>
            <a:r>
              <a:rPr lang="es-ES_tradnl" sz="3600" dirty="0" smtClean="0"/>
              <a:t> </a:t>
            </a:r>
            <a:r>
              <a:rPr lang="es-ES_tradnl" sz="3600" dirty="0" err="1" smtClean="0"/>
              <a:t>Flag</a:t>
            </a:r>
            <a:endParaRPr lang="en-US" sz="3600" dirty="0"/>
          </a:p>
        </p:txBody>
      </p:sp>
      <p:sp>
        <p:nvSpPr>
          <p:cNvPr id="4" name="TextBox 3"/>
          <p:cNvSpPr txBox="1"/>
          <p:nvPr/>
        </p:nvSpPr>
        <p:spPr>
          <a:xfrm>
            <a:off x="232327" y="697030"/>
            <a:ext cx="4429700" cy="4970592"/>
          </a:xfrm>
          <a:prstGeom prst="rect">
            <a:avLst/>
          </a:prstGeom>
          <a:noFill/>
        </p:spPr>
        <p:txBody>
          <a:bodyPr wrap="square" rtlCol="0">
            <a:spAutoFit/>
          </a:bodyPr>
          <a:lstStyle/>
          <a:p>
            <a:pPr>
              <a:spcAft>
                <a:spcPts val="600"/>
              </a:spcAft>
            </a:pPr>
            <a:r>
              <a:rPr lang="es-ES_tradnl" b="1" dirty="0" smtClean="0">
                <a:solidFill>
                  <a:schemeClr val="bg1"/>
                </a:solidFill>
              </a:rPr>
              <a:t>Hermosa flor,</a:t>
            </a:r>
          </a:p>
          <a:p>
            <a:pPr>
              <a:spcAft>
                <a:spcPts val="600"/>
              </a:spcAft>
            </a:pPr>
            <a:r>
              <a:rPr lang="es-ES_tradnl" b="1" dirty="0" smtClean="0">
                <a:solidFill>
                  <a:schemeClr val="bg1"/>
                </a:solidFill>
              </a:rPr>
              <a:t>La ardiente primavera</a:t>
            </a:r>
          </a:p>
          <a:p>
            <a:pPr>
              <a:spcAft>
                <a:spcPts val="600"/>
              </a:spcAft>
            </a:pPr>
            <a:r>
              <a:rPr lang="es-ES_tradnl" b="1" dirty="0" smtClean="0">
                <a:solidFill>
                  <a:schemeClr val="bg1"/>
                </a:solidFill>
              </a:rPr>
              <a:t>Nos ha tornado la bandera</a:t>
            </a:r>
          </a:p>
          <a:p>
            <a:pPr>
              <a:spcAft>
                <a:spcPts val="600"/>
              </a:spcAft>
            </a:pPr>
            <a:r>
              <a:rPr lang="es-ES_tradnl" b="1" dirty="0" smtClean="0">
                <a:solidFill>
                  <a:schemeClr val="bg1"/>
                </a:solidFill>
              </a:rPr>
              <a:t>De la esperanza entera:</a:t>
            </a:r>
          </a:p>
          <a:p>
            <a:pPr>
              <a:spcAft>
                <a:spcPts val="600"/>
              </a:spcAft>
            </a:pPr>
            <a:r>
              <a:rPr lang="es-ES_tradnl" b="1" dirty="0" smtClean="0">
                <a:solidFill>
                  <a:schemeClr val="bg1"/>
                </a:solidFill>
              </a:rPr>
              <a:t>¡Trabajo, alegría y amor!</a:t>
            </a:r>
          </a:p>
          <a:p>
            <a:pPr>
              <a:spcAft>
                <a:spcPts val="600"/>
              </a:spcAft>
            </a:pPr>
            <a:r>
              <a:rPr lang="es-ES_tradnl" b="1" dirty="0" smtClean="0">
                <a:solidFill>
                  <a:schemeClr val="bg1"/>
                </a:solidFill>
              </a:rPr>
              <a:t>¡Viva la libertad verdadera!</a:t>
            </a:r>
          </a:p>
          <a:p>
            <a:pPr>
              <a:spcAft>
                <a:spcPts val="600"/>
              </a:spcAft>
            </a:pPr>
            <a:r>
              <a:rPr lang="es-ES_tradnl" b="1" dirty="0" smtClean="0">
                <a:solidFill>
                  <a:schemeClr val="bg1"/>
                </a:solidFill>
              </a:rPr>
              <a:t>¡Viva la igualdad verdadera!</a:t>
            </a:r>
          </a:p>
          <a:p>
            <a:pPr>
              <a:spcAft>
                <a:spcPts val="600"/>
              </a:spcAft>
            </a:pPr>
            <a:r>
              <a:rPr lang="es-ES_tradnl" b="1" dirty="0" smtClean="0">
                <a:solidFill>
                  <a:schemeClr val="bg1"/>
                </a:solidFill>
              </a:rPr>
              <a:t>¡Viva la fraternidad verdadera!</a:t>
            </a:r>
          </a:p>
          <a:p>
            <a:pPr>
              <a:spcAft>
                <a:spcPts val="600"/>
              </a:spcAft>
            </a:pPr>
            <a:r>
              <a:rPr lang="es-ES_tradnl" b="1" dirty="0" smtClean="0">
                <a:solidFill>
                  <a:schemeClr val="bg1"/>
                </a:solidFill>
              </a:rPr>
              <a:t>Sobre el tedio, la sombra y el rencor, </a:t>
            </a:r>
          </a:p>
          <a:p>
            <a:pPr>
              <a:spcAft>
                <a:spcPts val="600"/>
              </a:spcAft>
            </a:pPr>
            <a:r>
              <a:rPr lang="es-ES_tradnl" b="1" dirty="0" smtClean="0">
                <a:solidFill>
                  <a:schemeClr val="bg1"/>
                </a:solidFill>
              </a:rPr>
              <a:t>¡al cielo de la paz la bandera,</a:t>
            </a:r>
          </a:p>
          <a:p>
            <a:pPr>
              <a:spcAft>
                <a:spcPts val="600"/>
              </a:spcAft>
            </a:pPr>
            <a:r>
              <a:rPr lang="es-ES_tradnl" b="1" dirty="0" smtClean="0">
                <a:solidFill>
                  <a:schemeClr val="bg1"/>
                </a:solidFill>
              </a:rPr>
              <a:t>A la tierra de todos la bandera,</a:t>
            </a:r>
          </a:p>
          <a:p>
            <a:pPr>
              <a:spcAft>
                <a:spcPts val="600"/>
              </a:spcAft>
            </a:pPr>
            <a:r>
              <a:rPr lang="es-ES_tradnl" b="1" dirty="0" smtClean="0">
                <a:solidFill>
                  <a:schemeClr val="bg1"/>
                </a:solidFill>
              </a:rPr>
              <a:t>Al mar hermano la bandera</a:t>
            </a:r>
          </a:p>
          <a:p>
            <a:pPr>
              <a:spcAft>
                <a:spcPts val="600"/>
              </a:spcAft>
            </a:pPr>
            <a:r>
              <a:rPr lang="es-ES_tradnl" b="1" dirty="0" smtClean="0">
                <a:solidFill>
                  <a:schemeClr val="bg1"/>
                </a:solidFill>
              </a:rPr>
              <a:t>De nuestra vida entera!</a:t>
            </a:r>
          </a:p>
          <a:p>
            <a:pPr>
              <a:spcAft>
                <a:spcPts val="600"/>
              </a:spcAft>
            </a:pPr>
            <a:r>
              <a:rPr lang="es-ES_tradnl" b="1" dirty="0" smtClean="0">
                <a:solidFill>
                  <a:schemeClr val="bg1"/>
                </a:solidFill>
              </a:rPr>
              <a:t>¡Trabajo, alegría y amor!</a:t>
            </a:r>
            <a:endParaRPr lang="es-ES_tradnl" b="1" dirty="0">
              <a:solidFill>
                <a:schemeClr val="bg1"/>
              </a:solidFill>
            </a:endParaRPr>
          </a:p>
        </p:txBody>
      </p:sp>
      <p:sp>
        <p:nvSpPr>
          <p:cNvPr id="5" name="TextBox 4"/>
          <p:cNvSpPr txBox="1"/>
          <p:nvPr/>
        </p:nvSpPr>
        <p:spPr>
          <a:xfrm>
            <a:off x="5042475" y="6224383"/>
            <a:ext cx="4101525" cy="461665"/>
          </a:xfrm>
          <a:prstGeom prst="rect">
            <a:avLst/>
          </a:prstGeom>
          <a:noFill/>
        </p:spPr>
        <p:txBody>
          <a:bodyPr wrap="square" rtlCol="0">
            <a:spAutoFit/>
          </a:bodyPr>
          <a:lstStyle/>
          <a:p>
            <a:r>
              <a:rPr lang="en-US" sz="2400" dirty="0" smtClean="0"/>
              <a:t>Juan Ramón </a:t>
            </a:r>
            <a:r>
              <a:rPr lang="en-US" sz="2400" dirty="0" err="1" smtClean="0"/>
              <a:t>Jimenéz</a:t>
            </a:r>
            <a:endParaRPr lang="en-US" sz="2400" dirty="0"/>
          </a:p>
        </p:txBody>
      </p:sp>
      <p:sp>
        <p:nvSpPr>
          <p:cNvPr id="6" name="TextBox 5"/>
          <p:cNvSpPr txBox="1"/>
          <p:nvPr/>
        </p:nvSpPr>
        <p:spPr>
          <a:xfrm>
            <a:off x="4429700" y="807515"/>
            <a:ext cx="4714300" cy="5878533"/>
          </a:xfrm>
          <a:prstGeom prst="rect">
            <a:avLst/>
          </a:prstGeom>
          <a:noFill/>
        </p:spPr>
        <p:txBody>
          <a:bodyPr wrap="square" rtlCol="0">
            <a:spAutoFit/>
          </a:bodyPr>
          <a:lstStyle/>
          <a:p>
            <a:pPr>
              <a:spcAft>
                <a:spcPts val="600"/>
              </a:spcAft>
            </a:pPr>
            <a:r>
              <a:rPr lang="en-US" b="1" dirty="0" smtClean="0">
                <a:solidFill>
                  <a:srgbClr val="000000"/>
                </a:solidFill>
              </a:rPr>
              <a:t>Beautiful flower, </a:t>
            </a:r>
          </a:p>
          <a:p>
            <a:pPr>
              <a:spcAft>
                <a:spcPts val="600"/>
              </a:spcAft>
            </a:pPr>
            <a:r>
              <a:rPr lang="en-US" b="1" dirty="0" smtClean="0">
                <a:solidFill>
                  <a:srgbClr val="000000"/>
                </a:solidFill>
              </a:rPr>
              <a:t>The blazing spring</a:t>
            </a:r>
          </a:p>
          <a:p>
            <a:pPr>
              <a:spcAft>
                <a:spcPts val="600"/>
              </a:spcAft>
            </a:pPr>
            <a:r>
              <a:rPr lang="en-US" b="1" dirty="0" smtClean="0">
                <a:solidFill>
                  <a:srgbClr val="000000"/>
                </a:solidFill>
              </a:rPr>
              <a:t>It has become our flag</a:t>
            </a:r>
          </a:p>
          <a:p>
            <a:pPr>
              <a:spcAft>
                <a:spcPts val="600"/>
              </a:spcAft>
            </a:pPr>
            <a:r>
              <a:rPr lang="en-US" b="1" dirty="0" smtClean="0">
                <a:solidFill>
                  <a:srgbClr val="000000"/>
                </a:solidFill>
              </a:rPr>
              <a:t>Of hope entirely: </a:t>
            </a:r>
          </a:p>
          <a:p>
            <a:pPr>
              <a:spcAft>
                <a:spcPts val="600"/>
              </a:spcAft>
            </a:pPr>
            <a:r>
              <a:rPr lang="en-US" b="1" dirty="0" smtClean="0">
                <a:solidFill>
                  <a:srgbClr val="000000"/>
                </a:solidFill>
              </a:rPr>
              <a:t>Work, happiness and love!</a:t>
            </a:r>
          </a:p>
          <a:p>
            <a:pPr>
              <a:spcAft>
                <a:spcPts val="600"/>
              </a:spcAft>
            </a:pPr>
            <a:r>
              <a:rPr lang="en-US" b="1" dirty="0" smtClean="0">
                <a:solidFill>
                  <a:srgbClr val="000000"/>
                </a:solidFill>
              </a:rPr>
              <a:t>Long live true freedom!</a:t>
            </a:r>
          </a:p>
          <a:p>
            <a:pPr>
              <a:spcAft>
                <a:spcPts val="600"/>
              </a:spcAft>
            </a:pPr>
            <a:r>
              <a:rPr lang="en-US" b="1" dirty="0" smtClean="0">
                <a:solidFill>
                  <a:srgbClr val="000000"/>
                </a:solidFill>
              </a:rPr>
              <a:t>Long live true equality!</a:t>
            </a:r>
          </a:p>
          <a:p>
            <a:pPr>
              <a:spcAft>
                <a:spcPts val="600"/>
              </a:spcAft>
            </a:pPr>
            <a:r>
              <a:rPr lang="en-US" b="1" dirty="0" smtClean="0">
                <a:solidFill>
                  <a:srgbClr val="000000"/>
                </a:solidFill>
              </a:rPr>
              <a:t>Long life true brotherhood!</a:t>
            </a:r>
          </a:p>
          <a:p>
            <a:pPr>
              <a:spcAft>
                <a:spcPts val="600"/>
              </a:spcAft>
            </a:pPr>
            <a:r>
              <a:rPr lang="en-US" b="1" dirty="0" smtClean="0">
                <a:solidFill>
                  <a:srgbClr val="000000"/>
                </a:solidFill>
              </a:rPr>
              <a:t>About the tedium, shadow and resentment,</a:t>
            </a:r>
          </a:p>
          <a:p>
            <a:pPr>
              <a:spcAft>
                <a:spcPts val="600"/>
              </a:spcAft>
            </a:pPr>
            <a:r>
              <a:rPr lang="en-US" b="1" dirty="0" smtClean="0">
                <a:solidFill>
                  <a:srgbClr val="000000"/>
                </a:solidFill>
              </a:rPr>
              <a:t>To peaceful heavens with the flag</a:t>
            </a:r>
          </a:p>
          <a:p>
            <a:pPr>
              <a:spcAft>
                <a:spcPts val="600"/>
              </a:spcAft>
            </a:pPr>
            <a:r>
              <a:rPr lang="en-US" b="1" dirty="0" smtClean="0">
                <a:solidFill>
                  <a:srgbClr val="000000"/>
                </a:solidFill>
              </a:rPr>
              <a:t>To everyone’s land with the flag</a:t>
            </a:r>
          </a:p>
          <a:p>
            <a:pPr>
              <a:spcAft>
                <a:spcPts val="600"/>
              </a:spcAft>
            </a:pPr>
            <a:r>
              <a:rPr lang="en-US" b="1" dirty="0" smtClean="0">
                <a:solidFill>
                  <a:srgbClr val="000000"/>
                </a:solidFill>
              </a:rPr>
              <a:t>To brother sea with the flag</a:t>
            </a:r>
          </a:p>
          <a:p>
            <a:pPr>
              <a:spcAft>
                <a:spcPts val="600"/>
              </a:spcAft>
            </a:pPr>
            <a:r>
              <a:rPr lang="en-US" b="1" dirty="0" smtClean="0">
                <a:solidFill>
                  <a:srgbClr val="000000"/>
                </a:solidFill>
              </a:rPr>
              <a:t>To our whole life!</a:t>
            </a:r>
          </a:p>
          <a:p>
            <a:pPr>
              <a:spcAft>
                <a:spcPts val="600"/>
              </a:spcAft>
            </a:pPr>
            <a:r>
              <a:rPr lang="en-US" b="1" dirty="0" smtClean="0">
                <a:solidFill>
                  <a:srgbClr val="000000"/>
                </a:solidFill>
              </a:rPr>
              <a:t>Work, happiness and love!</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88259"/>
            <a:ext cx="7918450" cy="788894"/>
          </a:xfrm>
        </p:spPr>
        <p:txBody>
          <a:bodyPr/>
          <a:lstStyle/>
          <a:p>
            <a:r>
              <a:rPr lang="en-US" dirty="0" smtClean="0"/>
              <a:t>Analysis and History </a:t>
            </a:r>
            <a:endParaRPr lang="en-US" dirty="0"/>
          </a:p>
        </p:txBody>
      </p:sp>
      <p:sp>
        <p:nvSpPr>
          <p:cNvPr id="3" name="Content Placeholder 2"/>
          <p:cNvSpPr>
            <a:spLocks noGrp="1"/>
          </p:cNvSpPr>
          <p:nvPr>
            <p:ph idx="1"/>
          </p:nvPr>
        </p:nvSpPr>
        <p:spPr>
          <a:xfrm>
            <a:off x="0" y="977153"/>
            <a:ext cx="9144000" cy="5486400"/>
          </a:xfrm>
        </p:spPr>
        <p:txBody>
          <a:bodyPr>
            <a:normAutofit lnSpcReduction="10000"/>
          </a:bodyPr>
          <a:lstStyle/>
          <a:p>
            <a:r>
              <a:rPr lang="en-US" dirty="0" smtClean="0"/>
              <a:t>The three colored flag was the flag during the Second Republic (1931-1939), before the dictatorship of Franco and after the dictatorship of Primo de Rivera</a:t>
            </a:r>
          </a:p>
          <a:p>
            <a:r>
              <a:rPr lang="en-US" dirty="0" smtClean="0"/>
              <a:t>The republicans were those against Franco during the Civil War</a:t>
            </a:r>
          </a:p>
          <a:p>
            <a:r>
              <a:rPr lang="en-US" dirty="0" smtClean="0"/>
              <a:t>The three colors represent liberty, equality and brotherhood</a:t>
            </a:r>
          </a:p>
          <a:p>
            <a:r>
              <a:rPr lang="en-US" dirty="0" smtClean="0"/>
              <a:t>This poem is by Juan Ramon Jimenez, and it was his first political poem. He wrote it right after the government was established and he published it in a newspaper under an anonymous name.</a:t>
            </a:r>
          </a:p>
          <a:p>
            <a:r>
              <a:rPr lang="en-US" dirty="0" smtClean="0"/>
              <a:t>He uses allegory and identifies the three colors as work, happiness and love. We can see how they correlate. </a:t>
            </a:r>
          </a:p>
          <a:p>
            <a:r>
              <a:rPr lang="en-US" dirty="0" smtClean="0"/>
              <a:t>He is emotional about this transition and that is clearly portrayed in this poem.</a:t>
            </a:r>
          </a:p>
          <a:p>
            <a:endParaRPr lang="en-US" dirty="0" smtClean="0"/>
          </a:p>
          <a:p>
            <a:endParaRPr lang="en-US" dirty="0"/>
          </a:p>
        </p:txBody>
      </p:sp>
      <p:sp>
        <p:nvSpPr>
          <p:cNvPr id="4" name="TextBox 3"/>
          <p:cNvSpPr txBox="1"/>
          <p:nvPr/>
        </p:nvSpPr>
        <p:spPr>
          <a:xfrm>
            <a:off x="5092786" y="6278887"/>
            <a:ext cx="3438439" cy="369332"/>
          </a:xfrm>
          <a:prstGeom prst="rect">
            <a:avLst/>
          </a:prstGeom>
          <a:noFill/>
        </p:spPr>
        <p:txBody>
          <a:bodyPr wrap="square" rtlCol="0">
            <a:spAutoFit/>
          </a:bodyPr>
          <a:lstStyle/>
          <a:p>
            <a:r>
              <a:rPr lang="en-US" dirty="0" smtClean="0"/>
              <a:t>Analysis by Arturo del </a:t>
            </a:r>
            <a:r>
              <a:rPr lang="en-US" dirty="0" err="1" smtClean="0"/>
              <a:t>Villar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800px-Bandera_FE_JONS.svg.png"/>
          <p:cNvPicPr>
            <a:picLocks noChangeAspect="1"/>
          </p:cNvPicPr>
          <p:nvPr/>
        </p:nvPicPr>
        <p:blipFill>
          <a:blip r:embed="rId2">
            <a:alphaModFix amt="27000"/>
          </a:blip>
          <a:stretch>
            <a:fillRect/>
          </a:stretch>
        </p:blipFill>
        <p:spPr>
          <a:xfrm>
            <a:off x="0" y="0"/>
            <a:ext cx="9144000" cy="6858000"/>
          </a:xfrm>
          <a:prstGeom prst="rect">
            <a:avLst/>
          </a:prstGeom>
        </p:spPr>
      </p:pic>
      <p:sp>
        <p:nvSpPr>
          <p:cNvPr id="2" name="Title 1"/>
          <p:cNvSpPr>
            <a:spLocks noGrp="1"/>
          </p:cNvSpPr>
          <p:nvPr>
            <p:ph type="title"/>
          </p:nvPr>
        </p:nvSpPr>
        <p:spPr>
          <a:xfrm>
            <a:off x="-395576" y="0"/>
            <a:ext cx="3959225" cy="788894"/>
          </a:xfrm>
        </p:spPr>
        <p:txBody>
          <a:bodyPr>
            <a:normAutofit/>
          </a:bodyPr>
          <a:lstStyle/>
          <a:p>
            <a:r>
              <a:rPr lang="en-US" dirty="0" smtClean="0"/>
              <a:t>Cara al Sol</a:t>
            </a:r>
            <a:endParaRPr lang="en-US" sz="2000" dirty="0"/>
          </a:p>
        </p:txBody>
      </p:sp>
      <p:sp>
        <p:nvSpPr>
          <p:cNvPr id="4" name="TextBox 3"/>
          <p:cNvSpPr txBox="1"/>
          <p:nvPr/>
        </p:nvSpPr>
        <p:spPr>
          <a:xfrm>
            <a:off x="0" y="671690"/>
            <a:ext cx="4569096" cy="6247866"/>
          </a:xfrm>
          <a:prstGeom prst="rect">
            <a:avLst/>
          </a:prstGeom>
          <a:noFill/>
        </p:spPr>
        <p:txBody>
          <a:bodyPr wrap="square" numCol="2" rtlCol="0">
            <a:spAutoFit/>
          </a:bodyPr>
          <a:lstStyle/>
          <a:p>
            <a:pPr algn="ctr"/>
            <a:r>
              <a:rPr lang="es-ES_tradnl" dirty="0" smtClean="0"/>
              <a:t>Cara al Sol con la camisa nueva,</a:t>
            </a:r>
          </a:p>
          <a:p>
            <a:pPr algn="ctr"/>
            <a:r>
              <a:rPr lang="es-ES_tradnl" dirty="0" smtClean="0"/>
              <a:t>Que tu bordaste  en rojo ayer,</a:t>
            </a:r>
          </a:p>
          <a:p>
            <a:pPr algn="ctr"/>
            <a:r>
              <a:rPr lang="es-ES_tradnl" dirty="0" smtClean="0"/>
              <a:t>Me hallara la muerte si me lleva</a:t>
            </a:r>
          </a:p>
          <a:p>
            <a:pPr algn="ctr"/>
            <a:r>
              <a:rPr lang="es-ES_tradnl" dirty="0" smtClean="0"/>
              <a:t>Y no te vuelvo a ver. </a:t>
            </a:r>
          </a:p>
          <a:p>
            <a:pPr algn="ctr"/>
            <a:r>
              <a:rPr lang="es-ES_tradnl" dirty="0" smtClean="0"/>
              <a:t>Formaré junto a mis compañeros </a:t>
            </a:r>
          </a:p>
          <a:p>
            <a:pPr algn="ctr"/>
            <a:r>
              <a:rPr lang="es-ES_tradnl" dirty="0" smtClean="0"/>
              <a:t>Que hacen guardia sobre los luceros</a:t>
            </a:r>
          </a:p>
          <a:p>
            <a:pPr algn="ctr"/>
            <a:r>
              <a:rPr lang="es-ES_tradnl" dirty="0" smtClean="0"/>
              <a:t>Impasible el ademán,</a:t>
            </a:r>
          </a:p>
          <a:p>
            <a:pPr algn="ctr"/>
            <a:r>
              <a:rPr lang="es-ES_tradnl" dirty="0" smtClean="0"/>
              <a:t>Y están presentes en nuestro afán.</a:t>
            </a:r>
          </a:p>
          <a:p>
            <a:pPr algn="ctr"/>
            <a:r>
              <a:rPr lang="es-ES_tradnl" dirty="0" smtClean="0"/>
              <a:t>Si te dicen que caí,</a:t>
            </a:r>
          </a:p>
          <a:p>
            <a:pPr algn="ctr"/>
            <a:r>
              <a:rPr lang="es-ES_tradnl" dirty="0" smtClean="0"/>
              <a:t>Me fui al puesto que tengo allí.</a:t>
            </a:r>
          </a:p>
          <a:p>
            <a:pPr algn="ctr"/>
            <a:r>
              <a:rPr lang="es-ES_tradnl" dirty="0" smtClean="0"/>
              <a:t>Volverán banderas victoriosas</a:t>
            </a:r>
          </a:p>
          <a:p>
            <a:pPr algn="ctr"/>
            <a:r>
              <a:rPr lang="es-ES_tradnl" dirty="0" smtClean="0"/>
              <a:t>Al paso alegre de la paz</a:t>
            </a:r>
          </a:p>
          <a:p>
            <a:pPr algn="ctr"/>
            <a:r>
              <a:rPr lang="es-ES_tradnl" dirty="0" smtClean="0"/>
              <a:t>Y traerán prendidas cinco rosas</a:t>
            </a:r>
          </a:p>
          <a:p>
            <a:pPr algn="ctr"/>
            <a:r>
              <a:rPr lang="es-ES_tradnl" dirty="0" smtClean="0"/>
              <a:t>Las flechas de mi haz.</a:t>
            </a:r>
          </a:p>
          <a:p>
            <a:pPr algn="ctr"/>
            <a:r>
              <a:rPr lang="es-ES_tradnl" dirty="0" smtClean="0"/>
              <a:t>Volverá a reír la primavera, </a:t>
            </a:r>
          </a:p>
          <a:p>
            <a:pPr algn="ctr"/>
            <a:r>
              <a:rPr lang="es-ES_tradnl" dirty="0" smtClean="0"/>
              <a:t>Que por cielo, tierra y mar se espera. </a:t>
            </a:r>
          </a:p>
          <a:p>
            <a:pPr algn="ctr"/>
            <a:r>
              <a:rPr lang="es-ES_tradnl" dirty="0" smtClean="0"/>
              <a:t>¡Arriba, escuadras, a vencer,</a:t>
            </a:r>
          </a:p>
          <a:p>
            <a:pPr algn="ctr"/>
            <a:r>
              <a:rPr lang="es-ES_tradnl" dirty="0" smtClean="0"/>
              <a:t>Que en España empieza a amanecer!</a:t>
            </a:r>
          </a:p>
          <a:p>
            <a:pPr algn="ctr"/>
            <a:r>
              <a:rPr lang="es-ES_tradnl" dirty="0" smtClean="0"/>
              <a:t>¡España una!</a:t>
            </a:r>
          </a:p>
          <a:p>
            <a:pPr algn="ctr"/>
            <a:r>
              <a:rPr lang="es-ES_tradnl" dirty="0" smtClean="0"/>
              <a:t>¡España grande!</a:t>
            </a:r>
          </a:p>
          <a:p>
            <a:pPr algn="ctr"/>
            <a:r>
              <a:rPr lang="es-ES_tradnl" dirty="0" smtClean="0"/>
              <a:t>¡España libre!</a:t>
            </a:r>
          </a:p>
          <a:p>
            <a:pPr algn="ctr"/>
            <a:r>
              <a:rPr lang="es-ES_tradnl" dirty="0" smtClean="0"/>
              <a:t>¡Arriba España!</a:t>
            </a:r>
          </a:p>
        </p:txBody>
      </p:sp>
      <p:sp>
        <p:nvSpPr>
          <p:cNvPr id="6" name="TextBox 5"/>
          <p:cNvSpPr txBox="1"/>
          <p:nvPr/>
        </p:nvSpPr>
        <p:spPr>
          <a:xfrm>
            <a:off x="4569095" y="671691"/>
            <a:ext cx="4574905" cy="6186309"/>
          </a:xfrm>
          <a:prstGeom prst="rect">
            <a:avLst/>
          </a:prstGeom>
          <a:noFill/>
        </p:spPr>
        <p:txBody>
          <a:bodyPr wrap="square" numCol="2" rtlCol="0">
            <a:spAutoFit/>
          </a:bodyPr>
          <a:lstStyle/>
          <a:p>
            <a:pPr algn="ctr"/>
            <a:r>
              <a:rPr lang="en-US" sz="1700" dirty="0" smtClean="0"/>
              <a:t>Facing the sun in my new shirt </a:t>
            </a:r>
          </a:p>
          <a:p>
            <a:pPr algn="ctr"/>
            <a:r>
              <a:rPr lang="en-US" sz="1700" dirty="0" smtClean="0"/>
              <a:t>that you embroidered in    red yesterday, </a:t>
            </a:r>
          </a:p>
          <a:p>
            <a:pPr algn="ctr"/>
            <a:r>
              <a:rPr lang="en-US" sz="1700" dirty="0" smtClean="0"/>
              <a:t>That's how death will find me if it takes me and I won't see you again. </a:t>
            </a:r>
          </a:p>
          <a:p>
            <a:pPr algn="ctr"/>
            <a:r>
              <a:rPr lang="en-US" sz="1700" dirty="0" smtClean="0"/>
              <a:t>I'll take my place alongside my companions who stand on guard in the heavens, </a:t>
            </a:r>
          </a:p>
          <a:p>
            <a:pPr algn="ctr"/>
            <a:r>
              <a:rPr lang="en-US" sz="1700" dirty="0" smtClean="0"/>
              <a:t>with a hard countenance, they are alive in our  effort.</a:t>
            </a:r>
          </a:p>
          <a:p>
            <a:pPr algn="ctr"/>
            <a:r>
              <a:rPr lang="en-US" sz="1700" dirty="0" smtClean="0"/>
              <a:t>If they say to you that I fell,</a:t>
            </a:r>
          </a:p>
          <a:p>
            <a:pPr algn="ctr"/>
            <a:r>
              <a:rPr lang="en-US" sz="1700" dirty="0" smtClean="0"/>
              <a:t> know that I'm gone to my post up there. </a:t>
            </a:r>
          </a:p>
          <a:p>
            <a:pPr algn="ctr"/>
            <a:r>
              <a:rPr lang="en-US" sz="1700" dirty="0" smtClean="0"/>
              <a:t>Victorious flags will return </a:t>
            </a:r>
          </a:p>
          <a:p>
            <a:pPr algn="ctr"/>
            <a:r>
              <a:rPr lang="en-US" sz="1700" dirty="0" smtClean="0"/>
              <a:t>at the merry step of Peace </a:t>
            </a:r>
          </a:p>
          <a:p>
            <a:pPr algn="ctr"/>
            <a:r>
              <a:rPr lang="en-US" sz="1700" dirty="0" smtClean="0"/>
              <a:t>and they'll bring five roses </a:t>
            </a:r>
          </a:p>
          <a:p>
            <a:pPr algn="ctr"/>
            <a:r>
              <a:rPr lang="en-US" sz="1700" dirty="0" smtClean="0"/>
              <a:t>the arrows of my quiver. </a:t>
            </a:r>
          </a:p>
          <a:p>
            <a:pPr algn="ctr"/>
            <a:r>
              <a:rPr lang="en-US" sz="1700" dirty="0" smtClean="0"/>
              <a:t>Spring will laugh again, </a:t>
            </a:r>
          </a:p>
          <a:p>
            <a:pPr algn="ctr"/>
            <a:r>
              <a:rPr lang="en-US" sz="1700" dirty="0" smtClean="0"/>
              <a:t>which we await by air, land and sea. Onwards, squadrons, to victory, </a:t>
            </a:r>
          </a:p>
          <a:p>
            <a:pPr algn="ctr"/>
            <a:r>
              <a:rPr lang="en-US" sz="1700" dirty="0" smtClean="0"/>
              <a:t>that a new day dawns on </a:t>
            </a:r>
            <a:r>
              <a:rPr lang="en-US" sz="1700" dirty="0" err="1" smtClean="0"/>
              <a:t>Spain!Spain</a:t>
            </a:r>
            <a:r>
              <a:rPr lang="en-US" sz="1700" dirty="0" smtClean="0"/>
              <a:t> </a:t>
            </a:r>
            <a:r>
              <a:rPr lang="en-US" sz="1700" dirty="0" err="1" smtClean="0"/>
              <a:t>united! Spain</a:t>
            </a:r>
            <a:r>
              <a:rPr lang="en-US" sz="1700" dirty="0" smtClean="0"/>
              <a:t> (the) </a:t>
            </a:r>
            <a:r>
              <a:rPr lang="en-US" sz="1700" dirty="0" err="1" smtClean="0"/>
              <a:t>great! Spain</a:t>
            </a:r>
            <a:r>
              <a:rPr lang="en-US" sz="1700" dirty="0" smtClean="0"/>
              <a:t> (the) </a:t>
            </a:r>
            <a:r>
              <a:rPr lang="en-US" sz="1700" dirty="0" err="1" smtClean="0"/>
              <a:t>free! Onwards</a:t>
            </a:r>
            <a:r>
              <a:rPr lang="en-US" sz="1700" dirty="0" smtClean="0"/>
              <a:t> Spain!	</a:t>
            </a:r>
          </a:p>
          <a:p>
            <a:endParaRPr lang="en-US" sz="1700" dirty="0"/>
          </a:p>
        </p:txBody>
      </p:sp>
      <p:sp>
        <p:nvSpPr>
          <p:cNvPr id="8" name="TextBox 7"/>
          <p:cNvSpPr txBox="1"/>
          <p:nvPr/>
        </p:nvSpPr>
        <p:spPr>
          <a:xfrm>
            <a:off x="2855128" y="142563"/>
            <a:ext cx="6288872" cy="646331"/>
          </a:xfrm>
          <a:prstGeom prst="rect">
            <a:avLst/>
          </a:prstGeom>
          <a:noFill/>
        </p:spPr>
        <p:txBody>
          <a:bodyPr wrap="square" rtlCol="0">
            <a:spAutoFit/>
          </a:bodyPr>
          <a:lstStyle/>
          <a:p>
            <a:pPr algn="r"/>
            <a:r>
              <a:rPr lang="en-US" dirty="0" smtClean="0">
                <a:solidFill>
                  <a:schemeClr val="accent1"/>
                </a:solidFill>
              </a:rPr>
              <a:t>Anthem of the </a:t>
            </a:r>
            <a:r>
              <a:rPr lang="en-US" dirty="0" err="1" smtClean="0">
                <a:solidFill>
                  <a:schemeClr val="accent1"/>
                </a:solidFill>
              </a:rPr>
              <a:t>Falangist</a:t>
            </a:r>
            <a:r>
              <a:rPr lang="en-US" dirty="0" smtClean="0">
                <a:solidFill>
                  <a:schemeClr val="accent1"/>
                </a:solidFill>
              </a:rPr>
              <a:t> Party</a:t>
            </a:r>
          </a:p>
          <a:p>
            <a:pPr algn="r"/>
            <a:r>
              <a:rPr lang="en-US" dirty="0" smtClean="0">
                <a:solidFill>
                  <a:schemeClr val="accent1"/>
                </a:solidFill>
              </a:rPr>
              <a:t>by </a:t>
            </a:r>
            <a:r>
              <a:rPr lang="es-ES_tradnl" dirty="0" smtClean="0">
                <a:solidFill>
                  <a:schemeClr val="accent1"/>
                </a:solidFill>
              </a:rPr>
              <a:t>José Antonio Primo de Rivera </a:t>
            </a:r>
            <a:r>
              <a:rPr lang="es-ES_tradnl" dirty="0" err="1" smtClean="0">
                <a:solidFill>
                  <a:schemeClr val="accent1"/>
                </a:solidFill>
              </a:rPr>
              <a:t>and</a:t>
            </a:r>
            <a:r>
              <a:rPr lang="es-ES_tradnl" dirty="0" smtClean="0">
                <a:solidFill>
                  <a:schemeClr val="accent1"/>
                </a:solidFill>
              </a:rPr>
              <a:t> Agustín de </a:t>
            </a:r>
            <a:r>
              <a:rPr lang="es-ES_tradnl" dirty="0" err="1" smtClean="0">
                <a:solidFill>
                  <a:schemeClr val="accent1"/>
                </a:solidFill>
              </a:rPr>
              <a:t>Foxá</a:t>
            </a:r>
            <a:endParaRPr lang="en-US" dirty="0">
              <a:solidFill>
                <a:schemeClr val="accent1"/>
              </a:solidFill>
            </a:endParaRPr>
          </a:p>
        </p:txBody>
      </p:sp>
      <p:cxnSp>
        <p:nvCxnSpPr>
          <p:cNvPr id="10" name="Straight Connector 9"/>
          <p:cNvCxnSpPr/>
          <p:nvPr/>
        </p:nvCxnSpPr>
        <p:spPr>
          <a:xfrm rot="5400000">
            <a:off x="1432483" y="3782943"/>
            <a:ext cx="6273225"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0"/>
            <a:ext cx="7918450" cy="788894"/>
          </a:xfrm>
        </p:spPr>
        <p:txBody>
          <a:bodyPr>
            <a:normAutofit/>
          </a:bodyPr>
          <a:lstStyle/>
          <a:p>
            <a:r>
              <a:rPr lang="en-US" sz="3600" dirty="0" smtClean="0"/>
              <a:t>Analysis and History </a:t>
            </a:r>
            <a:endParaRPr lang="en-US" sz="3600" dirty="0"/>
          </a:p>
        </p:txBody>
      </p:sp>
      <p:sp>
        <p:nvSpPr>
          <p:cNvPr id="3" name="Content Placeholder 2"/>
          <p:cNvSpPr>
            <a:spLocks noGrp="1"/>
          </p:cNvSpPr>
          <p:nvPr>
            <p:ph idx="1"/>
          </p:nvPr>
        </p:nvSpPr>
        <p:spPr>
          <a:xfrm>
            <a:off x="1" y="544234"/>
            <a:ext cx="9144000" cy="6069106"/>
          </a:xfrm>
        </p:spPr>
        <p:txBody>
          <a:bodyPr>
            <a:noAutofit/>
          </a:bodyPr>
          <a:lstStyle/>
          <a:p>
            <a:r>
              <a:rPr lang="en-US" sz="1950" dirty="0" smtClean="0"/>
              <a:t>This is the anthem for the fascist party in Spain, the only party to exist during Franco’s dictatorship</a:t>
            </a:r>
          </a:p>
          <a:p>
            <a:r>
              <a:rPr lang="en-US" sz="1950" dirty="0" smtClean="0"/>
              <a:t>It was written by José Antonio Primo de Rivera (the first dictators eldest son), </a:t>
            </a:r>
            <a:r>
              <a:rPr lang="en-US" sz="1950" dirty="0" err="1" smtClean="0"/>
              <a:t>Agustín</a:t>
            </a:r>
            <a:r>
              <a:rPr lang="en-US" sz="1950" dirty="0" smtClean="0"/>
              <a:t> </a:t>
            </a:r>
            <a:r>
              <a:rPr lang="en-US" sz="1950" dirty="0" err="1" smtClean="0"/>
              <a:t>Foxá</a:t>
            </a:r>
            <a:r>
              <a:rPr lang="en-US" sz="1950" dirty="0" smtClean="0"/>
              <a:t> and other members of the party</a:t>
            </a:r>
          </a:p>
          <a:p>
            <a:r>
              <a:rPr lang="en-US" sz="1950" dirty="0" smtClean="0"/>
              <a:t>Quote from José Antonio Primo de Rivera “Our anthem should be a happy song, that exempts hate, but also be of war and love. We have a stanza about the lover, after an allusion to the eternal guard in the stars and another stanza about victory and peace.”</a:t>
            </a:r>
          </a:p>
          <a:p>
            <a:r>
              <a:rPr lang="en-US" sz="1950" dirty="0" smtClean="0"/>
              <a:t>The reference to the "new shirt" relates to the </a:t>
            </a:r>
            <a:r>
              <a:rPr lang="en-US" sz="1950" dirty="0" err="1" smtClean="0"/>
              <a:t>falangist</a:t>
            </a:r>
            <a:r>
              <a:rPr lang="en-US" sz="1950" dirty="0" smtClean="0"/>
              <a:t> uniform: a working class, plain blue shirt which was their most distinctive sign. The party symbol is a yoke with five arrows centered and pointing upwards, meaning strength, sacrifice and union. There is a reference to the symbol towards the middle of the anthem. Spain united, great and free was a frequently used slogan in Franco’s time. “Onward Spain” was used by the </a:t>
            </a:r>
            <a:r>
              <a:rPr lang="en-US" sz="1950" dirty="0" err="1" smtClean="0"/>
              <a:t>falangists</a:t>
            </a:r>
            <a:r>
              <a:rPr lang="en-US" sz="1950" dirty="0" smtClean="0"/>
              <a:t> instead of the more frequently used “Long Live Spain.”  </a:t>
            </a:r>
          </a:p>
          <a:p>
            <a:r>
              <a:rPr lang="en-US" sz="1950" dirty="0" smtClean="0"/>
              <a:t>The </a:t>
            </a:r>
            <a:r>
              <a:rPr lang="en-US" sz="1950" dirty="0" err="1" smtClean="0"/>
              <a:t>Falangists</a:t>
            </a:r>
            <a:r>
              <a:rPr lang="en-US" sz="1950" dirty="0" smtClean="0"/>
              <a:t> wanted a central government opposed to a Republic</a:t>
            </a:r>
            <a:endParaRPr lang="en-US" sz="19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88259"/>
            <a:ext cx="7918450" cy="788894"/>
          </a:xfrm>
        </p:spPr>
        <p:txBody>
          <a:bodyPr/>
          <a:lstStyle/>
          <a:p>
            <a:r>
              <a:rPr lang="en-US" dirty="0" smtClean="0"/>
              <a:t>A reason for Spanish Pride </a:t>
            </a:r>
            <a:endParaRPr lang="en-US" dirty="0"/>
          </a:p>
        </p:txBody>
      </p:sp>
      <p:sp>
        <p:nvSpPr>
          <p:cNvPr id="3" name="Content Placeholder 2"/>
          <p:cNvSpPr>
            <a:spLocks noGrp="1"/>
          </p:cNvSpPr>
          <p:nvPr>
            <p:ph idx="1"/>
          </p:nvPr>
        </p:nvSpPr>
        <p:spPr>
          <a:xfrm>
            <a:off x="0" y="1018884"/>
            <a:ext cx="9144000" cy="3145477"/>
          </a:xfrm>
        </p:spPr>
        <p:txBody>
          <a:bodyPr>
            <a:normAutofit/>
          </a:bodyPr>
          <a:lstStyle/>
          <a:p>
            <a:r>
              <a:rPr lang="en-US" dirty="0" smtClean="0"/>
              <a:t>Over the past decade, we have seen Spain’s soccer team win the Euro Cup and the World Cup, Rafael </a:t>
            </a:r>
            <a:r>
              <a:rPr lang="en-US" dirty="0" err="1" smtClean="0"/>
              <a:t>Nadal</a:t>
            </a:r>
            <a:r>
              <a:rPr lang="en-US" dirty="0" smtClean="0"/>
              <a:t> win several opens in tennis, Spain’s basketball team (including Pau </a:t>
            </a:r>
            <a:r>
              <a:rPr lang="en-US" dirty="0" err="1" smtClean="0"/>
              <a:t>Gasol</a:t>
            </a:r>
            <a:r>
              <a:rPr lang="en-US" dirty="0" smtClean="0"/>
              <a:t> from the LA Lakers) receive silver in the last two Olympics, Fernando Alonso be the face of Formula One racing, and Alberto </a:t>
            </a:r>
            <a:r>
              <a:rPr lang="en-US" dirty="0" err="1" smtClean="0"/>
              <a:t>Contador</a:t>
            </a:r>
            <a:r>
              <a:rPr lang="en-US" dirty="0" smtClean="0"/>
              <a:t> win the Tour de France. </a:t>
            </a:r>
            <a:endParaRPr lang="en-US" dirty="0"/>
          </a:p>
        </p:txBody>
      </p:sp>
      <p:pic>
        <p:nvPicPr>
          <p:cNvPr id="6" name="Picture 5" descr="Foto_conjunta_438105544.jpg"/>
          <p:cNvPicPr>
            <a:picLocks noChangeAspect="1"/>
          </p:cNvPicPr>
          <p:nvPr/>
        </p:nvPicPr>
        <p:blipFill>
          <a:blip r:embed="rId2"/>
          <a:stretch>
            <a:fillRect/>
          </a:stretch>
        </p:blipFill>
        <p:spPr>
          <a:xfrm>
            <a:off x="1511272" y="3157549"/>
            <a:ext cx="5852674" cy="33449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reason for Spanish Pride… </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sz="2400" dirty="0" smtClean="0"/>
              <a:t>These athletes, several of them being Catalonian and even Basque, have created a new unity in the country. Most, if not all, of the players identify both regionally and nationally. There is no division on the Spanish soccer team between those from Madrid and those from Catalonia, even though during the regular season the competition is strong between Madrid and Catalonia. The Spanish flag during the world cup was not perceived as a sign of Franco or fascists, but as a sign of hope and pride for all who supported “la </a:t>
            </a:r>
            <a:r>
              <a:rPr lang="en-US" sz="2400" dirty="0" err="1" smtClean="0"/>
              <a:t>Roja</a:t>
            </a:r>
            <a:r>
              <a:rPr lang="en-US" sz="2400" dirty="0" smtClean="0"/>
              <a:t>.” The majority of the athletes were born after 1975, that’s to say, they were born post Franco, giving them fewer reason to be against one another and this unity has spread throughout the country.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45985"/>
            <a:ext cx="7918450" cy="2267372"/>
          </a:xfrm>
        </p:spPr>
        <p:txBody>
          <a:bodyPr>
            <a:normAutofit/>
          </a:bodyPr>
          <a:lstStyle/>
          <a:p>
            <a:r>
              <a:rPr lang="en-US" sz="5400" dirty="0" smtClean="0"/>
              <a:t>Questions? </a:t>
            </a:r>
            <a:br>
              <a:rPr lang="en-US" sz="5400" dirty="0" smtClean="0"/>
            </a:br>
            <a:r>
              <a:rPr lang="en-US" sz="5400" dirty="0" smtClean="0"/>
              <a:t>Comments?</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t>
            </a:r>
            <a:r>
              <a:rPr lang="en-US" dirty="0" err="1" smtClean="0"/>
              <a:t>Nationalsim</a:t>
            </a:r>
            <a:r>
              <a:rPr lang="en-US" dirty="0" smtClean="0"/>
              <a:t> and Regionalism?</a:t>
            </a:r>
            <a:endParaRPr lang="en-US" dirty="0"/>
          </a:p>
        </p:txBody>
      </p:sp>
      <p:sp>
        <p:nvSpPr>
          <p:cNvPr id="3" name="Content Placeholder 2"/>
          <p:cNvSpPr>
            <a:spLocks noGrp="1"/>
          </p:cNvSpPr>
          <p:nvPr>
            <p:ph idx="1"/>
          </p:nvPr>
        </p:nvSpPr>
        <p:spPr>
          <a:xfrm>
            <a:off x="368819" y="1889726"/>
            <a:ext cx="8162406" cy="4329295"/>
          </a:xfrm>
        </p:spPr>
        <p:txBody>
          <a:bodyPr>
            <a:normAutofit/>
          </a:bodyPr>
          <a:lstStyle/>
          <a:p>
            <a:pPr>
              <a:buNone/>
            </a:pPr>
            <a:r>
              <a:rPr lang="en-US" b="1" dirty="0" smtClean="0"/>
              <a:t>	</a:t>
            </a:r>
            <a:r>
              <a:rPr lang="en-US" dirty="0" smtClean="0"/>
              <a:t>My capstone is an investigation about the identity of the Spanish and how they feel in relation to their nation or region. </a:t>
            </a:r>
          </a:p>
          <a:p>
            <a:pPr>
              <a:buNone/>
            </a:pPr>
            <a:r>
              <a:rPr lang="en-US" dirty="0" smtClean="0"/>
              <a:t>	Nationalism is a belief or political ideology that involves an individual identifying with, or becoming attached to, one's nation.  </a:t>
            </a:r>
          </a:p>
          <a:p>
            <a:pPr>
              <a:buNone/>
            </a:pPr>
            <a:r>
              <a:rPr lang="en-US" dirty="0" smtClean="0"/>
              <a:t>	Regionalism is a political ideology that focuses on the interests of a particular region or group of regions, whether tradition or formal. Can also be called sub-nationalism.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better understanding…</a:t>
            </a:r>
            <a:endParaRPr lang="en-US" dirty="0"/>
          </a:p>
        </p:txBody>
      </p:sp>
      <p:sp>
        <p:nvSpPr>
          <p:cNvPr id="3" name="Content Placeholder 2"/>
          <p:cNvSpPr>
            <a:spLocks noGrp="1"/>
          </p:cNvSpPr>
          <p:nvPr>
            <p:ph idx="1"/>
          </p:nvPr>
        </p:nvSpPr>
        <p:spPr>
          <a:xfrm>
            <a:off x="216838" y="1371600"/>
            <a:ext cx="8689027" cy="5247086"/>
          </a:xfrm>
        </p:spPr>
        <p:txBody>
          <a:bodyPr/>
          <a:lstStyle/>
          <a:p>
            <a:pPr>
              <a:buNone/>
            </a:pPr>
            <a:r>
              <a:rPr lang="en-US" dirty="0" smtClean="0"/>
              <a:t>	</a:t>
            </a:r>
            <a:r>
              <a:rPr lang="en-US" sz="2400" dirty="0" smtClean="0"/>
              <a:t>We can relate with how we identify ourselves based on our feelings toward our nation or region. </a:t>
            </a:r>
          </a:p>
          <a:p>
            <a:pPr>
              <a:buNone/>
            </a:pPr>
            <a:r>
              <a:rPr lang="en-US" sz="2400" dirty="0" smtClean="0"/>
              <a:t>	Most of us here today are probably from California. If you’re on an international trip, do you tell people you’re from the United States or that you’re from California? Are you a Californian first, or an American first? </a:t>
            </a:r>
          </a:p>
          <a:p>
            <a:pPr>
              <a:buNone/>
            </a:pPr>
            <a:r>
              <a:rPr lang="en-US" sz="2400" dirty="0" smtClean="0"/>
              <a:t>	Some of us have stronger ties toward our region rather than our country. The same occurs in Spain, but there is much more division within the country because of the lasting effects of the Civil War</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88259"/>
            <a:ext cx="7918450" cy="788894"/>
          </a:xfrm>
        </p:spPr>
        <p:txBody>
          <a:bodyPr/>
          <a:lstStyle/>
          <a:p>
            <a:r>
              <a:rPr lang="en-US" dirty="0" smtClean="0"/>
              <a:t>Survey from the ‘90s</a:t>
            </a:r>
            <a:endParaRPr lang="en-US" dirty="0"/>
          </a:p>
        </p:txBody>
      </p:sp>
      <p:sp>
        <p:nvSpPr>
          <p:cNvPr id="3" name="Content Placeholder 2"/>
          <p:cNvSpPr>
            <a:spLocks noGrp="1"/>
          </p:cNvSpPr>
          <p:nvPr>
            <p:ph idx="1"/>
          </p:nvPr>
        </p:nvSpPr>
        <p:spPr>
          <a:xfrm>
            <a:off x="247815" y="1332102"/>
            <a:ext cx="8658050" cy="5328406"/>
          </a:xfrm>
        </p:spPr>
        <p:txBody>
          <a:bodyPr>
            <a:normAutofit lnSpcReduction="10000"/>
          </a:bodyPr>
          <a:lstStyle/>
          <a:p>
            <a:pPr>
              <a:buNone/>
            </a:pPr>
            <a:r>
              <a:rPr lang="en-US" dirty="0" smtClean="0"/>
              <a:t>	This survey gives us the percentages of the Spanish population that either identified with their region or with Spain.</a:t>
            </a:r>
          </a:p>
          <a:p>
            <a:pPr>
              <a:buNone/>
            </a:pPr>
            <a:r>
              <a:rPr lang="en-US" dirty="0" smtClean="0"/>
              <a:t>	They were given 6 options to choose from:</a:t>
            </a:r>
          </a:p>
          <a:p>
            <a:r>
              <a:rPr lang="en-US" dirty="0" smtClean="0"/>
              <a:t>You only identify with Spain</a:t>
            </a:r>
          </a:p>
          <a:p>
            <a:r>
              <a:rPr lang="en-US" dirty="0" smtClean="0"/>
              <a:t>You identify with Spain more than with your region</a:t>
            </a:r>
          </a:p>
          <a:p>
            <a:r>
              <a:rPr lang="en-US" dirty="0" smtClean="0"/>
              <a:t>You identify with your region and with Spain the same</a:t>
            </a:r>
          </a:p>
          <a:p>
            <a:r>
              <a:rPr lang="en-US" dirty="0" smtClean="0"/>
              <a:t>You identify with your region more than with Spain</a:t>
            </a:r>
          </a:p>
          <a:p>
            <a:r>
              <a:rPr lang="en-US" dirty="0" smtClean="0"/>
              <a:t>You only identify with your region</a:t>
            </a:r>
          </a:p>
          <a:p>
            <a:r>
              <a:rPr lang="en-US" dirty="0" smtClean="0"/>
              <a:t>I don’t know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88259"/>
            <a:ext cx="7918450" cy="788894"/>
          </a:xfrm>
        </p:spPr>
        <p:txBody>
          <a:bodyPr/>
          <a:lstStyle/>
          <a:p>
            <a:r>
              <a:rPr lang="en-US" dirty="0" smtClean="0"/>
              <a:t>Results</a:t>
            </a:r>
            <a:endParaRPr lang="en-US" dirty="0"/>
          </a:p>
        </p:txBody>
      </p:sp>
      <p:graphicFrame>
        <p:nvGraphicFramePr>
          <p:cNvPr id="4" name="Chart 3"/>
          <p:cNvGraphicFramePr/>
          <p:nvPr/>
        </p:nvGraphicFramePr>
        <p:xfrm>
          <a:off x="301625" y="977153"/>
          <a:ext cx="4130259" cy="37028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481540" y="977153"/>
            <a:ext cx="3408145" cy="4524316"/>
          </a:xfrm>
          <a:prstGeom prst="rect">
            <a:avLst/>
          </a:prstGeom>
          <a:noFill/>
        </p:spPr>
        <p:txBody>
          <a:bodyPr wrap="square" rtlCol="0">
            <a:spAutoFit/>
          </a:bodyPr>
          <a:lstStyle/>
          <a:p>
            <a:pPr>
              <a:spcAft>
                <a:spcPts val="1800"/>
              </a:spcAft>
            </a:pPr>
            <a:r>
              <a:rPr lang="en-US" dirty="0" smtClean="0"/>
              <a:t>You only identify with your region</a:t>
            </a:r>
          </a:p>
          <a:p>
            <a:pPr>
              <a:spcAft>
                <a:spcPts val="1800"/>
              </a:spcAft>
            </a:pPr>
            <a:r>
              <a:rPr lang="en-US" dirty="0" smtClean="0"/>
              <a:t>You identify with your region more than with Spain</a:t>
            </a:r>
          </a:p>
          <a:p>
            <a:pPr>
              <a:spcAft>
                <a:spcPts val="1800"/>
              </a:spcAft>
            </a:pPr>
            <a:r>
              <a:rPr lang="en-US" dirty="0" smtClean="0"/>
              <a:t>You identify with your region and with Spain the same</a:t>
            </a:r>
          </a:p>
          <a:p>
            <a:pPr>
              <a:spcAft>
                <a:spcPts val="1800"/>
              </a:spcAft>
            </a:pPr>
            <a:r>
              <a:rPr lang="en-US" dirty="0" smtClean="0"/>
              <a:t>You identify with Spain more than with your region</a:t>
            </a:r>
          </a:p>
          <a:p>
            <a:pPr>
              <a:spcAft>
                <a:spcPts val="1800"/>
              </a:spcAft>
            </a:pPr>
            <a:r>
              <a:rPr lang="en-US" dirty="0" smtClean="0"/>
              <a:t>You only identify with Spain</a:t>
            </a:r>
          </a:p>
          <a:p>
            <a:pPr>
              <a:spcAft>
                <a:spcPts val="1800"/>
              </a:spcAft>
            </a:pPr>
            <a:r>
              <a:rPr lang="en-US" dirty="0" smtClean="0"/>
              <a:t>I don’t know  </a:t>
            </a:r>
          </a:p>
          <a:p>
            <a:endParaRPr lang="en-US" dirty="0"/>
          </a:p>
        </p:txBody>
      </p:sp>
      <p:sp>
        <p:nvSpPr>
          <p:cNvPr id="7" name="TextBox 6"/>
          <p:cNvSpPr txBox="1"/>
          <p:nvPr/>
        </p:nvSpPr>
        <p:spPr>
          <a:xfrm>
            <a:off x="5313076" y="4680034"/>
            <a:ext cx="168464" cy="157439"/>
          </a:xfrm>
          <a:prstGeom prst="rect">
            <a:avLst/>
          </a:prstGeom>
          <a:solidFill>
            <a:schemeClr val="accent6"/>
          </a:solidFill>
        </p:spPr>
        <p:txBody>
          <a:bodyPr wrap="square" rtlCol="0">
            <a:spAutoFit/>
          </a:bodyPr>
          <a:lstStyle/>
          <a:p>
            <a:endParaRPr lang="en-US" dirty="0"/>
          </a:p>
        </p:txBody>
      </p:sp>
      <p:sp>
        <p:nvSpPr>
          <p:cNvPr id="9" name="TextBox 8"/>
          <p:cNvSpPr txBox="1"/>
          <p:nvPr/>
        </p:nvSpPr>
        <p:spPr>
          <a:xfrm>
            <a:off x="5313076" y="4198379"/>
            <a:ext cx="168464" cy="157439"/>
          </a:xfrm>
          <a:prstGeom prst="rect">
            <a:avLst/>
          </a:prstGeom>
          <a:solidFill>
            <a:srgbClr val="BF2B2B"/>
          </a:solidFill>
        </p:spPr>
        <p:txBody>
          <a:bodyPr wrap="square" rtlCol="0">
            <a:spAutoFit/>
          </a:bodyPr>
          <a:lstStyle/>
          <a:p>
            <a:endParaRPr lang="en-US" dirty="0"/>
          </a:p>
        </p:txBody>
      </p:sp>
      <p:sp>
        <p:nvSpPr>
          <p:cNvPr id="10" name="TextBox 9"/>
          <p:cNvSpPr txBox="1"/>
          <p:nvPr/>
        </p:nvSpPr>
        <p:spPr>
          <a:xfrm>
            <a:off x="5313076" y="3420901"/>
            <a:ext cx="168464" cy="157439"/>
          </a:xfrm>
          <a:prstGeom prst="rect">
            <a:avLst/>
          </a:prstGeom>
          <a:solidFill>
            <a:schemeClr val="accent4"/>
          </a:solidFill>
        </p:spPr>
        <p:txBody>
          <a:bodyPr wrap="square" rtlCol="0">
            <a:spAutoFit/>
          </a:bodyPr>
          <a:lstStyle/>
          <a:p>
            <a:endParaRPr lang="en-US" dirty="0"/>
          </a:p>
        </p:txBody>
      </p:sp>
      <p:sp>
        <p:nvSpPr>
          <p:cNvPr id="11" name="TextBox 10"/>
          <p:cNvSpPr txBox="1"/>
          <p:nvPr/>
        </p:nvSpPr>
        <p:spPr>
          <a:xfrm>
            <a:off x="5313076" y="2671154"/>
            <a:ext cx="168464" cy="157439"/>
          </a:xfrm>
          <a:prstGeom prst="rect">
            <a:avLst/>
          </a:prstGeom>
          <a:solidFill>
            <a:schemeClr val="accent3"/>
          </a:solidFill>
        </p:spPr>
        <p:txBody>
          <a:bodyPr wrap="square" rtlCol="0">
            <a:spAutoFit/>
          </a:bodyPr>
          <a:lstStyle/>
          <a:p>
            <a:endParaRPr lang="en-US" dirty="0"/>
          </a:p>
        </p:txBody>
      </p:sp>
      <p:sp>
        <p:nvSpPr>
          <p:cNvPr id="12" name="TextBox 11"/>
          <p:cNvSpPr txBox="1"/>
          <p:nvPr/>
        </p:nvSpPr>
        <p:spPr>
          <a:xfrm>
            <a:off x="5313076" y="1886161"/>
            <a:ext cx="168464" cy="157439"/>
          </a:xfrm>
          <a:prstGeom prst="rect">
            <a:avLst/>
          </a:prstGeom>
          <a:solidFill>
            <a:schemeClr val="accent2"/>
          </a:solidFill>
        </p:spPr>
        <p:txBody>
          <a:bodyPr wrap="square" rtlCol="0">
            <a:spAutoFit/>
          </a:bodyPr>
          <a:lstStyle/>
          <a:p>
            <a:endParaRPr lang="en-US" dirty="0"/>
          </a:p>
        </p:txBody>
      </p:sp>
      <p:sp>
        <p:nvSpPr>
          <p:cNvPr id="13" name="TextBox 12"/>
          <p:cNvSpPr txBox="1"/>
          <p:nvPr/>
        </p:nvSpPr>
        <p:spPr>
          <a:xfrm>
            <a:off x="5313076" y="1177231"/>
            <a:ext cx="168464" cy="157439"/>
          </a:xfrm>
          <a:prstGeom prst="rect">
            <a:avLst/>
          </a:prstGeom>
          <a:solidFill>
            <a:schemeClr val="accent1"/>
          </a:solidFill>
        </p:spPr>
        <p:txBody>
          <a:bodyPr wrap="square" rtlCol="0">
            <a:spAutoFit/>
          </a:bodyPr>
          <a:lstStyle/>
          <a:p>
            <a:endParaRPr lang="en-US" dirty="0"/>
          </a:p>
        </p:txBody>
      </p:sp>
      <p:sp>
        <p:nvSpPr>
          <p:cNvPr id="14" name="TextBox 13"/>
          <p:cNvSpPr txBox="1"/>
          <p:nvPr/>
        </p:nvSpPr>
        <p:spPr>
          <a:xfrm>
            <a:off x="301626" y="4680034"/>
            <a:ext cx="4329024" cy="1754327"/>
          </a:xfrm>
          <a:prstGeom prst="rect">
            <a:avLst/>
          </a:prstGeom>
          <a:noFill/>
        </p:spPr>
        <p:txBody>
          <a:bodyPr wrap="square" rtlCol="0">
            <a:spAutoFit/>
          </a:bodyPr>
          <a:lstStyle/>
          <a:p>
            <a:pPr>
              <a:buFont typeface="Arial"/>
              <a:buChar char="•"/>
            </a:pPr>
            <a:r>
              <a:rPr lang="en-US" dirty="0" smtClean="0">
                <a:solidFill>
                  <a:srgbClr val="FDE689"/>
                </a:solidFill>
              </a:rPr>
              <a:t> Nearly half of the Spanish population identified themselves as both Spanish and from their region.</a:t>
            </a:r>
            <a:endParaRPr lang="en-US" dirty="0" smtClean="0"/>
          </a:p>
          <a:p>
            <a:endParaRPr lang="en-US" dirty="0" smtClean="0"/>
          </a:p>
          <a:p>
            <a:pPr>
              <a:buFont typeface="Arial"/>
              <a:buChar char="•"/>
            </a:pPr>
            <a:r>
              <a:rPr lang="en-US" dirty="0" smtClean="0">
                <a:solidFill>
                  <a:srgbClr val="FDE689"/>
                </a:solidFill>
              </a:rPr>
              <a:t> Just 9% of the population only identified with their region. </a:t>
            </a:r>
            <a:endParaRPr lang="en-US" dirty="0">
              <a:solidFill>
                <a:srgbClr val="FDE689"/>
              </a:solidFill>
            </a:endParaRPr>
          </a:p>
        </p:txBody>
      </p:sp>
      <p:sp>
        <p:nvSpPr>
          <p:cNvPr id="15" name="TextBox 14"/>
          <p:cNvSpPr txBox="1"/>
          <p:nvPr/>
        </p:nvSpPr>
        <p:spPr>
          <a:xfrm>
            <a:off x="4630650" y="5157268"/>
            <a:ext cx="4513350" cy="1477328"/>
          </a:xfrm>
          <a:prstGeom prst="rect">
            <a:avLst/>
          </a:prstGeom>
          <a:noFill/>
        </p:spPr>
        <p:txBody>
          <a:bodyPr wrap="square" rtlCol="0">
            <a:spAutoFit/>
          </a:bodyPr>
          <a:lstStyle/>
          <a:p>
            <a:pPr>
              <a:buFont typeface="Arial"/>
              <a:buChar char="•"/>
            </a:pPr>
            <a:r>
              <a:rPr lang="en-US" dirty="0" smtClean="0">
                <a:solidFill>
                  <a:schemeClr val="accent2"/>
                </a:solidFill>
              </a:rPr>
              <a:t> We can conclude that there was less division within the Spanish people in the ’90s. Which regions had a higher population of those who identified with just their region?</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75301"/>
            <a:ext cx="7918450" cy="788894"/>
          </a:xfrm>
        </p:spPr>
        <p:txBody>
          <a:bodyPr>
            <a:noAutofit/>
          </a:bodyPr>
          <a:lstStyle/>
          <a:p>
            <a:r>
              <a:rPr lang="en-US" sz="3200" dirty="0" smtClean="0"/>
              <a:t>Breaking down the results by region </a:t>
            </a:r>
            <a:endParaRPr lang="en-US" sz="3200" dirty="0"/>
          </a:p>
        </p:txBody>
      </p:sp>
      <p:graphicFrame>
        <p:nvGraphicFramePr>
          <p:cNvPr id="4" name="Chart 3"/>
          <p:cNvGraphicFramePr/>
          <p:nvPr/>
        </p:nvGraphicFramePr>
        <p:xfrm>
          <a:off x="0" y="964195"/>
          <a:ext cx="7821674" cy="435789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25807" y="940085"/>
            <a:ext cx="2889795" cy="4339650"/>
          </a:xfrm>
          <a:prstGeom prst="rect">
            <a:avLst/>
          </a:prstGeom>
          <a:noFill/>
        </p:spPr>
        <p:txBody>
          <a:bodyPr wrap="square" rtlCol="0">
            <a:spAutoFit/>
          </a:bodyPr>
          <a:lstStyle/>
          <a:p>
            <a:pPr>
              <a:spcAft>
                <a:spcPts val="600"/>
              </a:spcAft>
            </a:pPr>
            <a:r>
              <a:rPr lang="en-US" sz="1600" dirty="0" smtClean="0"/>
              <a:t>I don’t know </a:t>
            </a:r>
          </a:p>
          <a:p>
            <a:pPr>
              <a:spcAft>
                <a:spcPts val="600"/>
              </a:spcAft>
            </a:pPr>
            <a:r>
              <a:rPr lang="en-US" sz="1600" dirty="0" smtClean="0"/>
              <a:t>You only identify with Spain </a:t>
            </a:r>
          </a:p>
          <a:p>
            <a:pPr>
              <a:spcAft>
                <a:spcPts val="600"/>
              </a:spcAft>
            </a:pPr>
            <a:r>
              <a:rPr lang="en-US" sz="1600" dirty="0" smtClean="0"/>
              <a:t>You identify with Spain more than with your region</a:t>
            </a:r>
          </a:p>
          <a:p>
            <a:pPr>
              <a:spcAft>
                <a:spcPts val="600"/>
              </a:spcAft>
            </a:pPr>
            <a:r>
              <a:rPr lang="en-US" sz="1600" dirty="0" smtClean="0"/>
              <a:t>You identify with your region and with Spain the same</a:t>
            </a:r>
          </a:p>
          <a:p>
            <a:pPr>
              <a:spcAft>
                <a:spcPts val="600"/>
              </a:spcAft>
            </a:pPr>
            <a:r>
              <a:rPr lang="en-US" sz="1600" dirty="0" smtClean="0"/>
              <a:t>You identify with your region more than with Spain</a:t>
            </a:r>
          </a:p>
          <a:p>
            <a:pPr>
              <a:spcAft>
                <a:spcPts val="1200"/>
              </a:spcAft>
            </a:pPr>
            <a:r>
              <a:rPr lang="en-US" sz="1600" dirty="0" smtClean="0"/>
              <a:t>You only identify with your region</a:t>
            </a:r>
          </a:p>
          <a:p>
            <a:pPr>
              <a:spcAft>
                <a:spcPts val="1800"/>
              </a:spcAft>
            </a:pPr>
            <a:endParaRPr lang="en-US" sz="1600" dirty="0" smtClean="0"/>
          </a:p>
          <a:p>
            <a:endParaRPr lang="en-US" dirty="0"/>
          </a:p>
        </p:txBody>
      </p:sp>
      <p:sp>
        <p:nvSpPr>
          <p:cNvPr id="6" name="TextBox 5"/>
          <p:cNvSpPr txBox="1"/>
          <p:nvPr/>
        </p:nvSpPr>
        <p:spPr>
          <a:xfrm>
            <a:off x="5857343" y="1050746"/>
            <a:ext cx="168464" cy="157439"/>
          </a:xfrm>
          <a:prstGeom prst="rect">
            <a:avLst/>
          </a:prstGeom>
          <a:solidFill>
            <a:schemeClr val="accent6"/>
          </a:solidFill>
        </p:spPr>
        <p:txBody>
          <a:bodyPr wrap="square" rtlCol="0">
            <a:spAutoFit/>
          </a:bodyPr>
          <a:lstStyle/>
          <a:p>
            <a:endParaRPr lang="en-US" dirty="0"/>
          </a:p>
        </p:txBody>
      </p:sp>
      <p:sp>
        <p:nvSpPr>
          <p:cNvPr id="7" name="TextBox 6"/>
          <p:cNvSpPr txBox="1"/>
          <p:nvPr/>
        </p:nvSpPr>
        <p:spPr>
          <a:xfrm>
            <a:off x="5857343" y="2253713"/>
            <a:ext cx="168464" cy="157439"/>
          </a:xfrm>
          <a:prstGeom prst="rect">
            <a:avLst/>
          </a:prstGeom>
          <a:solidFill>
            <a:schemeClr val="accent3"/>
          </a:solidFill>
        </p:spPr>
        <p:txBody>
          <a:bodyPr wrap="square" rtlCol="0">
            <a:spAutoFit/>
          </a:bodyPr>
          <a:lstStyle/>
          <a:p>
            <a:endParaRPr lang="en-US" dirty="0"/>
          </a:p>
        </p:txBody>
      </p:sp>
      <p:sp>
        <p:nvSpPr>
          <p:cNvPr id="8" name="TextBox 7"/>
          <p:cNvSpPr txBox="1"/>
          <p:nvPr/>
        </p:nvSpPr>
        <p:spPr>
          <a:xfrm>
            <a:off x="5857343" y="3031190"/>
            <a:ext cx="168464" cy="157439"/>
          </a:xfrm>
          <a:prstGeom prst="rect">
            <a:avLst/>
          </a:prstGeom>
          <a:solidFill>
            <a:schemeClr val="accent2"/>
          </a:solidFill>
        </p:spPr>
        <p:txBody>
          <a:bodyPr wrap="square" rtlCol="0">
            <a:spAutoFit/>
          </a:bodyPr>
          <a:lstStyle/>
          <a:p>
            <a:endParaRPr lang="en-US" dirty="0"/>
          </a:p>
        </p:txBody>
      </p:sp>
      <p:sp>
        <p:nvSpPr>
          <p:cNvPr id="10" name="TextBox 9"/>
          <p:cNvSpPr txBox="1"/>
          <p:nvPr/>
        </p:nvSpPr>
        <p:spPr>
          <a:xfrm>
            <a:off x="5857343" y="3875653"/>
            <a:ext cx="168464" cy="157439"/>
          </a:xfrm>
          <a:prstGeom prst="rect">
            <a:avLst/>
          </a:prstGeom>
          <a:solidFill>
            <a:schemeClr val="accent1"/>
          </a:solidFill>
        </p:spPr>
        <p:txBody>
          <a:bodyPr wrap="square" rtlCol="0">
            <a:spAutoFit/>
          </a:bodyPr>
          <a:lstStyle/>
          <a:p>
            <a:endParaRPr lang="en-US" dirty="0"/>
          </a:p>
        </p:txBody>
      </p:sp>
      <p:sp>
        <p:nvSpPr>
          <p:cNvPr id="11" name="TextBox 10"/>
          <p:cNvSpPr txBox="1"/>
          <p:nvPr/>
        </p:nvSpPr>
        <p:spPr>
          <a:xfrm>
            <a:off x="1" y="5192946"/>
            <a:ext cx="6558706" cy="1477328"/>
          </a:xfrm>
          <a:prstGeom prst="rect">
            <a:avLst/>
          </a:prstGeom>
          <a:noFill/>
        </p:spPr>
        <p:txBody>
          <a:bodyPr wrap="square" rtlCol="0">
            <a:spAutoFit/>
          </a:bodyPr>
          <a:lstStyle/>
          <a:p>
            <a:r>
              <a:rPr lang="en-US" dirty="0" smtClean="0">
                <a:solidFill>
                  <a:schemeClr val="accent2"/>
                </a:solidFill>
              </a:rPr>
              <a:t>Basque Country, Canary Islands and Galicia have a higher population that identifies only with the region.</a:t>
            </a:r>
          </a:p>
          <a:p>
            <a:endParaRPr lang="en-US" dirty="0" smtClean="0">
              <a:solidFill>
                <a:schemeClr val="accent2"/>
              </a:solidFill>
            </a:endParaRPr>
          </a:p>
          <a:p>
            <a:r>
              <a:rPr lang="en-US" dirty="0" smtClean="0">
                <a:solidFill>
                  <a:schemeClr val="accent2"/>
                </a:solidFill>
              </a:rPr>
              <a:t>Take note of how most of Catalonia’s population identifies at least partly as Spanish and not just the region. </a:t>
            </a:r>
            <a:endParaRPr lang="en-US" dirty="0">
              <a:solidFill>
                <a:schemeClr val="accent2"/>
              </a:solidFill>
            </a:endParaRPr>
          </a:p>
        </p:txBody>
      </p:sp>
      <p:sp>
        <p:nvSpPr>
          <p:cNvPr id="14" name="TextBox 13"/>
          <p:cNvSpPr txBox="1"/>
          <p:nvPr/>
        </p:nvSpPr>
        <p:spPr>
          <a:xfrm>
            <a:off x="6558707" y="4638949"/>
            <a:ext cx="2525934" cy="2031325"/>
          </a:xfrm>
          <a:prstGeom prst="rect">
            <a:avLst/>
          </a:prstGeom>
          <a:noFill/>
        </p:spPr>
        <p:txBody>
          <a:bodyPr wrap="square" rtlCol="0">
            <a:spAutoFit/>
          </a:bodyPr>
          <a:lstStyle/>
          <a:p>
            <a:r>
              <a:rPr lang="en-US" dirty="0" smtClean="0">
                <a:solidFill>
                  <a:schemeClr val="accent2"/>
                </a:solidFill>
              </a:rPr>
              <a:t>Regions that have a higher population that identify only as Spanish are: Madrid, </a:t>
            </a:r>
            <a:r>
              <a:rPr lang="en-US" dirty="0" err="1" smtClean="0">
                <a:solidFill>
                  <a:schemeClr val="accent2"/>
                </a:solidFill>
              </a:rPr>
              <a:t>Castilla</a:t>
            </a:r>
            <a:r>
              <a:rPr lang="en-US" dirty="0" smtClean="0">
                <a:solidFill>
                  <a:schemeClr val="accent2"/>
                </a:solidFill>
              </a:rPr>
              <a:t> la Mancha and </a:t>
            </a:r>
            <a:r>
              <a:rPr lang="en-US" dirty="0" err="1" smtClean="0">
                <a:solidFill>
                  <a:schemeClr val="accent2"/>
                </a:solidFill>
              </a:rPr>
              <a:t>Catabria</a:t>
            </a:r>
            <a:endParaRPr lang="en-US" dirty="0" smtClean="0">
              <a:solidFill>
                <a:schemeClr val="accent2"/>
              </a:solidFill>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250px-Siñal_d'Aragón.svg.png"/>
          <p:cNvPicPr>
            <a:picLocks noChangeAspect="1"/>
          </p:cNvPicPr>
          <p:nvPr/>
        </p:nvPicPr>
        <p:blipFill>
          <a:blip r:embed="rId2">
            <a:alphaModFix/>
          </a:blip>
          <a:stretch>
            <a:fillRect/>
          </a:stretch>
        </p:blipFill>
        <p:spPr>
          <a:xfrm>
            <a:off x="6618026" y="788894"/>
            <a:ext cx="2389966" cy="1596497"/>
          </a:xfrm>
          <a:prstGeom prst="rect">
            <a:avLst/>
          </a:prstGeom>
        </p:spPr>
      </p:pic>
      <p:sp>
        <p:nvSpPr>
          <p:cNvPr id="2" name="Title 1"/>
          <p:cNvSpPr>
            <a:spLocks noGrp="1"/>
          </p:cNvSpPr>
          <p:nvPr>
            <p:ph type="title"/>
          </p:nvPr>
        </p:nvSpPr>
        <p:spPr>
          <a:xfrm>
            <a:off x="42619" y="0"/>
            <a:ext cx="7918450" cy="788894"/>
          </a:xfrm>
        </p:spPr>
        <p:txBody>
          <a:bodyPr/>
          <a:lstStyle/>
          <a:p>
            <a:r>
              <a:rPr lang="en-US" dirty="0" smtClean="0"/>
              <a:t>Catalonia in the 20</a:t>
            </a:r>
            <a:r>
              <a:rPr lang="en-US" baseline="30000" dirty="0" smtClean="0"/>
              <a:t>th</a:t>
            </a:r>
            <a:r>
              <a:rPr lang="en-US" dirty="0" smtClean="0"/>
              <a:t> Century</a:t>
            </a:r>
            <a:endParaRPr lang="en-US" dirty="0"/>
          </a:p>
        </p:txBody>
      </p:sp>
      <p:sp>
        <p:nvSpPr>
          <p:cNvPr id="5" name="Content Placeholder 4"/>
          <p:cNvSpPr>
            <a:spLocks noGrp="1"/>
          </p:cNvSpPr>
          <p:nvPr>
            <p:ph idx="1"/>
          </p:nvPr>
        </p:nvSpPr>
        <p:spPr>
          <a:xfrm>
            <a:off x="42620" y="788894"/>
            <a:ext cx="6447046" cy="6069106"/>
          </a:xfrm>
        </p:spPr>
        <p:txBody>
          <a:bodyPr>
            <a:normAutofit/>
          </a:bodyPr>
          <a:lstStyle/>
          <a:p>
            <a:r>
              <a:rPr lang="en-US" dirty="0" smtClean="0"/>
              <a:t>Regionalism or Catalan Nationalism is called </a:t>
            </a:r>
            <a:r>
              <a:rPr lang="en-US" dirty="0" err="1" smtClean="0"/>
              <a:t>Catalanismo</a:t>
            </a:r>
            <a:endParaRPr lang="en-US" dirty="0" smtClean="0"/>
          </a:p>
          <a:p>
            <a:r>
              <a:rPr lang="en-US" dirty="0" smtClean="0"/>
              <a:t>During the Second Republic in Spain (1931) Catalonia had autonomy, but it was abolished by the dictator Franco in 1939 after the end of the Civil War (1936-1939)</a:t>
            </a:r>
          </a:p>
          <a:p>
            <a:r>
              <a:rPr lang="en-US" dirty="0" smtClean="0"/>
              <a:t>There were laws restricting the use of their native language during Franco’s regime and they were also culturally and politically oppressed. </a:t>
            </a:r>
          </a:p>
          <a:p>
            <a:r>
              <a:rPr lang="en-US" dirty="0" smtClean="0"/>
              <a:t>Their form of rebellion toward Franco was through an underground cultural revival through art and literature that fostered the Catalan identity. </a:t>
            </a:r>
          </a:p>
          <a:p>
            <a:endParaRPr lang="en-US" dirty="0"/>
          </a:p>
        </p:txBody>
      </p:sp>
      <p:pic>
        <p:nvPicPr>
          <p:cNvPr id="7" name="Content Placeholder 3" descr="686px-Localización_de_Cataluña.svg.png"/>
          <p:cNvPicPr>
            <a:picLocks noChangeAspect="1"/>
          </p:cNvPicPr>
          <p:nvPr/>
        </p:nvPicPr>
        <p:blipFill>
          <a:blip r:embed="rId3"/>
          <a:srcRect l="-16288" r="-16288"/>
          <a:stretch>
            <a:fillRect/>
          </a:stretch>
        </p:blipFill>
        <p:spPr>
          <a:xfrm>
            <a:off x="5880617" y="4770783"/>
            <a:ext cx="3665273" cy="208721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88259"/>
            <a:ext cx="7918450" cy="788894"/>
          </a:xfrm>
        </p:spPr>
        <p:txBody>
          <a:bodyPr/>
          <a:lstStyle/>
          <a:p>
            <a:r>
              <a:rPr lang="en-US" dirty="0" smtClean="0"/>
              <a:t>Catalonia Today </a:t>
            </a:r>
            <a:endParaRPr lang="en-US" dirty="0"/>
          </a:p>
        </p:txBody>
      </p:sp>
      <p:sp>
        <p:nvSpPr>
          <p:cNvPr id="3" name="Content Placeholder 2"/>
          <p:cNvSpPr>
            <a:spLocks noGrp="1"/>
          </p:cNvSpPr>
          <p:nvPr>
            <p:ph idx="1"/>
          </p:nvPr>
        </p:nvSpPr>
        <p:spPr>
          <a:xfrm>
            <a:off x="294281" y="977153"/>
            <a:ext cx="8456699" cy="5486400"/>
          </a:xfrm>
        </p:spPr>
        <p:txBody>
          <a:bodyPr>
            <a:normAutofit lnSpcReduction="10000"/>
          </a:bodyPr>
          <a:lstStyle/>
          <a:p>
            <a:r>
              <a:rPr lang="en-US" dirty="0" smtClean="0"/>
              <a:t>Today, Catalonia has autonomy and their own president, </a:t>
            </a:r>
            <a:r>
              <a:rPr lang="en-US" dirty="0" err="1" smtClean="0"/>
              <a:t>Artur</a:t>
            </a:r>
            <a:r>
              <a:rPr lang="en-US" dirty="0" smtClean="0"/>
              <a:t> </a:t>
            </a:r>
            <a:r>
              <a:rPr lang="en-US" dirty="0" err="1" smtClean="0"/>
              <a:t>Mas</a:t>
            </a:r>
            <a:r>
              <a:rPr lang="en-US" dirty="0" smtClean="0"/>
              <a:t>.</a:t>
            </a:r>
          </a:p>
          <a:p>
            <a:r>
              <a:rPr lang="en-US" dirty="0" smtClean="0"/>
              <a:t>In 2006 they were granted a statute that allowed them more power to govern the region.</a:t>
            </a:r>
          </a:p>
          <a:p>
            <a:r>
              <a:rPr lang="en-US" dirty="0" smtClean="0"/>
              <a:t>There has been a large movement toward Catalan independence since 2012, caused by the economic crisis in Spain</a:t>
            </a:r>
          </a:p>
          <a:p>
            <a:r>
              <a:rPr lang="en-US" dirty="0" smtClean="0"/>
              <a:t>The region plans to hold a vote on a referendum in November of this year that would ask two questions: Do you want Catalonia to be a state? If yes, Do you want Catalonia to be an independent state?</a:t>
            </a:r>
          </a:p>
          <a:p>
            <a:r>
              <a:rPr lang="en-US" dirty="0" smtClean="0"/>
              <a:t>Independence is illegal, stated on the 1978 Constitution, and the region was denied approval in April by all political parties except the Nationalist Basque Country.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5550" y="0"/>
            <a:ext cx="7918450" cy="788894"/>
          </a:xfrm>
        </p:spPr>
        <p:txBody>
          <a:bodyPr/>
          <a:lstStyle/>
          <a:p>
            <a:r>
              <a:rPr lang="en-US" dirty="0" smtClean="0"/>
              <a:t>Basque Country 20</a:t>
            </a:r>
            <a:r>
              <a:rPr lang="en-US" baseline="30000" dirty="0" smtClean="0"/>
              <a:t>th</a:t>
            </a:r>
            <a:r>
              <a:rPr lang="en-US" dirty="0" smtClean="0"/>
              <a:t> Century </a:t>
            </a:r>
            <a:endParaRPr lang="en-US" dirty="0"/>
          </a:p>
        </p:txBody>
      </p:sp>
      <p:sp>
        <p:nvSpPr>
          <p:cNvPr id="3" name="Content Placeholder 2"/>
          <p:cNvSpPr>
            <a:spLocks noGrp="1"/>
          </p:cNvSpPr>
          <p:nvPr>
            <p:ph idx="1"/>
          </p:nvPr>
        </p:nvSpPr>
        <p:spPr>
          <a:xfrm>
            <a:off x="21296" y="788894"/>
            <a:ext cx="6086966" cy="6339399"/>
          </a:xfrm>
        </p:spPr>
        <p:txBody>
          <a:bodyPr/>
          <a:lstStyle/>
          <a:p>
            <a:r>
              <a:rPr lang="en-US" dirty="0" smtClean="0"/>
              <a:t>There were laws restricting the use of their native language during Franco’s regime and they were also culturally and politically oppressed, the same as Catalonia</a:t>
            </a:r>
          </a:p>
          <a:p>
            <a:r>
              <a:rPr lang="en-US" dirty="0" smtClean="0"/>
              <a:t>In 1956 the organization ETA, or Basque Homeland and Freedom, was created in response to Franco’s regime. </a:t>
            </a:r>
          </a:p>
          <a:p>
            <a:r>
              <a:rPr lang="en-US" dirty="0" smtClean="0"/>
              <a:t>They are responsible for 829 deaths, terrorism, and kidnappings. </a:t>
            </a:r>
          </a:p>
          <a:p>
            <a:r>
              <a:rPr lang="en-US" dirty="0" smtClean="0"/>
              <a:t>They have declared a cease-fire 5 times, the last being in 2010, which still stands.</a:t>
            </a:r>
          </a:p>
          <a:p>
            <a:endParaRPr lang="en-US" dirty="0"/>
          </a:p>
        </p:txBody>
      </p:sp>
      <p:pic>
        <p:nvPicPr>
          <p:cNvPr id="4" name="Picture 3" descr="ez_euzka.gif"/>
          <p:cNvPicPr>
            <a:picLocks noChangeAspect="1"/>
          </p:cNvPicPr>
          <p:nvPr/>
        </p:nvPicPr>
        <p:blipFill>
          <a:blip r:embed="rId2"/>
          <a:stretch>
            <a:fillRect/>
          </a:stretch>
        </p:blipFill>
        <p:spPr>
          <a:xfrm>
            <a:off x="6108262" y="788894"/>
            <a:ext cx="3035738" cy="1528435"/>
          </a:xfrm>
          <a:prstGeom prst="rect">
            <a:avLst/>
          </a:prstGeom>
        </p:spPr>
      </p:pic>
      <p:pic>
        <p:nvPicPr>
          <p:cNvPr id="5" name="Picture 4" descr="686px-Localización_del_País_Vasco.svg.png"/>
          <p:cNvPicPr>
            <a:picLocks noChangeAspect="1"/>
          </p:cNvPicPr>
          <p:nvPr/>
        </p:nvPicPr>
        <p:blipFill>
          <a:blip r:embed="rId3"/>
          <a:stretch>
            <a:fillRect/>
          </a:stretch>
        </p:blipFill>
        <p:spPr>
          <a:xfrm>
            <a:off x="6174714" y="4615887"/>
            <a:ext cx="2969286" cy="224211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752</TotalTime>
  <Words>1913</Words>
  <Application>Microsoft Macintosh PowerPoint</Application>
  <PresentationFormat>On-screen Show (4:3)</PresentationFormat>
  <Paragraphs>157</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Twilight</vt:lpstr>
      <vt:lpstr>Nationalism and Regionalism in Spain: Sentiments of Spanish Identity throughout History </vt:lpstr>
      <vt:lpstr>What is Nationalsim and Regionalism?</vt:lpstr>
      <vt:lpstr>A better understanding…</vt:lpstr>
      <vt:lpstr>Survey from the ‘90s</vt:lpstr>
      <vt:lpstr>Results</vt:lpstr>
      <vt:lpstr>Breaking down the results by region </vt:lpstr>
      <vt:lpstr>Catalonia in the 20th Century</vt:lpstr>
      <vt:lpstr>Catalonia Today </vt:lpstr>
      <vt:lpstr>Basque Country 20th Century </vt:lpstr>
      <vt:lpstr>Basque Country Today </vt:lpstr>
      <vt:lpstr>Anthem to the Three Colored Flag</vt:lpstr>
      <vt:lpstr>Analysis and History </vt:lpstr>
      <vt:lpstr>Cara al Sol</vt:lpstr>
      <vt:lpstr>Analysis and History </vt:lpstr>
      <vt:lpstr>A reason for Spanish Pride </vt:lpstr>
      <vt:lpstr>A reason for Spanish Pride… </vt:lpstr>
      <vt:lpstr>Questions?  Comments?</vt:lpstr>
    </vt:vector>
  </TitlesOfParts>
  <Company>Mammoth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 and Regionalism in Spain: Sentiments of Spanish Identity throughout History </dc:title>
  <dc:creator>Sierra Stapp</dc:creator>
  <cp:lastModifiedBy>Sierra Stapp</cp:lastModifiedBy>
  <cp:revision>3</cp:revision>
  <dcterms:created xsi:type="dcterms:W3CDTF">2014-05-15T14:14:57Z</dcterms:created>
  <dcterms:modified xsi:type="dcterms:W3CDTF">2014-05-15T14:16:22Z</dcterms:modified>
</cp:coreProperties>
</file>